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CC8A5A-9830-407A-AC3A-175AD4E66F5B}">
  <a:tblStyle styleId="{91CC8A5A-9830-407A-AC3A-175AD4E66F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73380CB-542E-4DDB-B246-38D79239207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bold.fntdata"/><Relationship Id="rId21" Type="http://schemas.openxmlformats.org/officeDocument/2006/relationships/slide" Target="slides/slide15.xml"/><Relationship Id="rId43" Type="http://schemas.openxmlformats.org/officeDocument/2006/relationships/font" Target="fonts/Roboto-regular.fntdata"/><Relationship Id="rId24" Type="http://schemas.openxmlformats.org/officeDocument/2006/relationships/slide" Target="slides/slide18.xml"/><Relationship Id="rId46" Type="http://schemas.openxmlformats.org/officeDocument/2006/relationships/font" Target="fonts/Roboto-boldItalic.fntdata"/><Relationship Id="rId23" Type="http://schemas.openxmlformats.org/officeDocument/2006/relationships/slide" Target="slides/slide17.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8b5fc3f6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8b5fc3f6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9decf758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9decf758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9decf758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9decf758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9decf758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9decf758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9decf75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9decf75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8b5fc3f6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8b5fc3f6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8b5fc3f6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8b5fc3f6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8b5fc3f6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8b5fc3f6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8b5fc3f6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8b5fc3f6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8b5fc3f6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8b5fc3f6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8692bc1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8692bc1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9c0d6fa63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9c0d6fa63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9c0d6fa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9c0d6fa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9c0d6fa6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9c0d6fa6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9c0d6fa6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9c0d6fa6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19c0d6fa63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19c0d6fa63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9c0d6fa6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9c0d6fa6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9c0d6fa6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9c0d6fa6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9c0d6fa6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9c0d6fa6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9c0d6fa6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19c0d6fa6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9c0d6fa63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9c0d6fa63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7b37f561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7b37f561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9c0d6fc9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9c0d6fc9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9c0d6fa6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19c0d6fa6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9c0d6fa63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9c0d6fa6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9c0d6fa6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19c0d6fa6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19c0d6fa63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19c0d6fa63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19245122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19245122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92451225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192451225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8b5fc3f6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8b5fc3f6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9c0d6fa6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9c0d6fa6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8b5fc3f6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8b5fc3f6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9c0d6fa63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9c0d6fa63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9c0d6fa6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9c0d6fa6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9937dd37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9937dd37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21.png"/><Relationship Id="rId10" Type="http://schemas.openxmlformats.org/officeDocument/2006/relationships/image" Target="../media/image17.png"/><Relationship Id="rId12" Type="http://schemas.openxmlformats.org/officeDocument/2006/relationships/image" Target="../media/image22.png"/><Relationship Id="rId9"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10" Type="http://schemas.openxmlformats.org/officeDocument/2006/relationships/image" Target="../media/image23.png"/><Relationship Id="rId9"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5.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35.png"/><Relationship Id="rId10" Type="http://schemas.openxmlformats.org/officeDocument/2006/relationships/image" Target="../media/image28.png"/><Relationship Id="rId12" Type="http://schemas.openxmlformats.org/officeDocument/2006/relationships/image" Target="../media/image38.png"/><Relationship Id="rId9"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1.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 Id="rId10" Type="http://schemas.openxmlformats.org/officeDocument/2006/relationships/image" Target="../media/image39.png"/><Relationship Id="rId9"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 Id="rId10" Type="http://schemas.openxmlformats.org/officeDocument/2006/relationships/image" Target="../media/image46.png"/><Relationship Id="rId9"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34.png"/><Relationship Id="rId7" Type="http://schemas.openxmlformats.org/officeDocument/2006/relationships/image" Target="../media/image36.png"/><Relationship Id="rId8"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40.png"/><Relationship Id="rId8"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2.png"/><Relationship Id="rId4" Type="http://schemas.openxmlformats.org/officeDocument/2006/relationships/image" Target="../media/image6.pn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1.png"/><Relationship Id="rId4" Type="http://schemas.openxmlformats.org/officeDocument/2006/relationships/image" Target="../media/image6.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3.png"/><Relationship Id="rId5" Type="http://schemas.openxmlformats.org/officeDocument/2006/relationships/image" Target="../media/image2.png"/><Relationship Id="rId6" Type="http://schemas.openxmlformats.org/officeDocument/2006/relationships/image" Target="../media/image52.png"/><Relationship Id="rId7"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67.png"/><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60.png"/><Relationship Id="rId5" Type="http://schemas.openxmlformats.org/officeDocument/2006/relationships/image" Target="../media/image2.png"/><Relationship Id="rId6"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6.png"/><Relationship Id="rId4" Type="http://schemas.openxmlformats.org/officeDocument/2006/relationships/image" Target="../media/image6.png"/><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70.png"/><Relationship Id="rId6"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6.png"/><Relationship Id="rId6" Type="http://schemas.openxmlformats.org/officeDocument/2006/relationships/image" Target="../media/image66.png"/><Relationship Id="rId7"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69.png"/><Relationship Id="rId8"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www.yelp.com/dataset" TargetMode="External"/><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11" Type="http://schemas.openxmlformats.org/officeDocument/2006/relationships/image" Target="../media/image2.png"/><Relationship Id="rId10"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22316" l="8971" r="10777" t="22553"/>
          <a:stretch/>
        </p:blipFill>
        <p:spPr>
          <a:xfrm>
            <a:off x="4252325" y="250925"/>
            <a:ext cx="4428249" cy="1711225"/>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80275" y="0"/>
            <a:ext cx="4190100" cy="5143500"/>
          </a:xfrm>
          <a:prstGeom prst="flowChartDelay">
            <a:avLst/>
          </a:prstGeom>
          <a:noFill/>
          <a:ln>
            <a:noFill/>
          </a:ln>
        </p:spPr>
      </p:pic>
      <p:sp>
        <p:nvSpPr>
          <p:cNvPr id="56" name="Google Shape;56;p13"/>
          <p:cNvSpPr txBox="1"/>
          <p:nvPr>
            <p:ph idx="4294967295" type="title"/>
          </p:nvPr>
        </p:nvSpPr>
        <p:spPr>
          <a:xfrm>
            <a:off x="4572000" y="1942450"/>
            <a:ext cx="4108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a:ea typeface="Roboto"/>
                <a:cs typeface="Roboto"/>
                <a:sym typeface="Roboto"/>
              </a:rPr>
              <a:t>RESTAURANT REVIEWS</a:t>
            </a:r>
            <a:endParaRPr b="1">
              <a:latin typeface="Roboto"/>
              <a:ea typeface="Roboto"/>
              <a:cs typeface="Roboto"/>
              <a:sym typeface="Roboto"/>
            </a:endParaRPr>
          </a:p>
        </p:txBody>
      </p:sp>
      <p:sp>
        <p:nvSpPr>
          <p:cNvPr id="57" name="Google Shape;57;p13"/>
          <p:cNvSpPr txBox="1"/>
          <p:nvPr>
            <p:ph idx="4294967295" type="title"/>
          </p:nvPr>
        </p:nvSpPr>
        <p:spPr>
          <a:xfrm>
            <a:off x="4419600" y="2818375"/>
            <a:ext cx="4108500" cy="1971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SzPts val="891"/>
              <a:buNone/>
            </a:pPr>
            <a:r>
              <a:rPr b="1" lang="en" sz="1438">
                <a:latin typeface="Roboto"/>
                <a:ea typeface="Roboto"/>
                <a:cs typeface="Roboto"/>
                <a:sym typeface="Roboto"/>
              </a:rPr>
              <a:t>Akhir Syabani</a:t>
            </a:r>
            <a:endParaRPr b="1" sz="1438">
              <a:latin typeface="Roboto"/>
              <a:ea typeface="Roboto"/>
              <a:cs typeface="Roboto"/>
              <a:sym typeface="Roboto"/>
            </a:endParaRPr>
          </a:p>
          <a:p>
            <a:pPr indent="0" lvl="0" marL="0" rtl="0" algn="r">
              <a:spcBef>
                <a:spcPts val="0"/>
              </a:spcBef>
              <a:spcAft>
                <a:spcPts val="0"/>
              </a:spcAft>
              <a:buSzPts val="891"/>
              <a:buNone/>
            </a:pPr>
            <a:r>
              <a:rPr b="1" lang="en" sz="1438">
                <a:latin typeface="Roboto"/>
                <a:ea typeface="Roboto"/>
                <a:cs typeface="Roboto"/>
                <a:sym typeface="Roboto"/>
              </a:rPr>
              <a:t>Akshat Palnitkar</a:t>
            </a:r>
            <a:endParaRPr b="1" sz="1438">
              <a:latin typeface="Roboto"/>
              <a:ea typeface="Roboto"/>
              <a:cs typeface="Roboto"/>
              <a:sym typeface="Roboto"/>
            </a:endParaRPr>
          </a:p>
          <a:p>
            <a:pPr indent="0" lvl="0" marL="0" rtl="0" algn="r">
              <a:spcBef>
                <a:spcPts val="0"/>
              </a:spcBef>
              <a:spcAft>
                <a:spcPts val="0"/>
              </a:spcAft>
              <a:buSzPts val="891"/>
              <a:buNone/>
            </a:pPr>
            <a:r>
              <a:rPr b="1" lang="en" sz="1438">
                <a:latin typeface="Roboto"/>
                <a:ea typeface="Roboto"/>
                <a:cs typeface="Roboto"/>
                <a:sym typeface="Roboto"/>
              </a:rPr>
              <a:t>Ani Baghdasaryan</a:t>
            </a:r>
            <a:endParaRPr b="1" sz="1438">
              <a:latin typeface="Roboto"/>
              <a:ea typeface="Roboto"/>
              <a:cs typeface="Roboto"/>
              <a:sym typeface="Roboto"/>
            </a:endParaRPr>
          </a:p>
          <a:p>
            <a:pPr indent="0" lvl="0" marL="0" rtl="0" algn="r">
              <a:spcBef>
                <a:spcPts val="0"/>
              </a:spcBef>
              <a:spcAft>
                <a:spcPts val="0"/>
              </a:spcAft>
              <a:buSzPts val="891"/>
              <a:buNone/>
            </a:pPr>
            <a:r>
              <a:rPr b="1" lang="en" sz="1438">
                <a:latin typeface="Roboto"/>
                <a:ea typeface="Roboto"/>
                <a:cs typeface="Roboto"/>
                <a:sym typeface="Roboto"/>
              </a:rPr>
              <a:t>Sardar Haider Waseem Ilyas</a:t>
            </a:r>
            <a:endParaRPr b="1" sz="1438">
              <a:latin typeface="Roboto"/>
              <a:ea typeface="Roboto"/>
              <a:cs typeface="Roboto"/>
              <a:sym typeface="Roboto"/>
            </a:endParaRPr>
          </a:p>
          <a:p>
            <a:pPr indent="0" lvl="0" marL="0" rtl="0" algn="r">
              <a:spcBef>
                <a:spcPts val="0"/>
              </a:spcBef>
              <a:spcAft>
                <a:spcPts val="0"/>
              </a:spcAft>
              <a:buSzPts val="891"/>
              <a:buNone/>
            </a:pPr>
            <a:r>
              <a:t/>
            </a:r>
            <a:endParaRPr b="1" sz="1438">
              <a:latin typeface="Roboto"/>
              <a:ea typeface="Roboto"/>
              <a:cs typeface="Roboto"/>
              <a:sym typeface="Roboto"/>
            </a:endParaRPr>
          </a:p>
          <a:p>
            <a:pPr indent="0" lvl="0" marL="0" rtl="0" algn="r">
              <a:spcBef>
                <a:spcPts val="0"/>
              </a:spcBef>
              <a:spcAft>
                <a:spcPts val="0"/>
              </a:spcAft>
              <a:buSzPts val="891"/>
              <a:buNone/>
            </a:pPr>
            <a:r>
              <a:rPr lang="en" sz="1438">
                <a:latin typeface="Roboto"/>
                <a:ea typeface="Roboto"/>
                <a:cs typeface="Roboto"/>
                <a:sym typeface="Roboto"/>
              </a:rPr>
              <a:t>Big Data Platforms</a:t>
            </a:r>
            <a:endParaRPr sz="1438">
              <a:latin typeface="Roboto"/>
              <a:ea typeface="Roboto"/>
              <a:cs typeface="Roboto"/>
              <a:sym typeface="Roboto"/>
            </a:endParaRPr>
          </a:p>
          <a:p>
            <a:pPr indent="0" lvl="0" marL="0" rtl="0" algn="r">
              <a:spcBef>
                <a:spcPts val="0"/>
              </a:spcBef>
              <a:spcAft>
                <a:spcPts val="0"/>
              </a:spcAft>
              <a:buSzPts val="891"/>
              <a:buNone/>
            </a:pPr>
            <a:r>
              <a:rPr lang="en" sz="1438">
                <a:latin typeface="Roboto"/>
                <a:ea typeface="Roboto"/>
                <a:cs typeface="Roboto"/>
                <a:sym typeface="Roboto"/>
              </a:rPr>
              <a:t>Winter 2022</a:t>
            </a:r>
            <a:endParaRPr sz="1438">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3" name="Google Shape;213;p22"/>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214" name="Google Shape;214;p22"/>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Exploratory Data Analysis (EDA)</a:t>
            </a:r>
            <a:endParaRPr b="1"/>
          </a:p>
        </p:txBody>
      </p:sp>
      <p:pic>
        <p:nvPicPr>
          <p:cNvPr id="215" name="Google Shape;215;p22"/>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216" name="Google Shape;216;p22"/>
          <p:cNvSpPr/>
          <p:nvPr/>
        </p:nvSpPr>
        <p:spPr>
          <a:xfrm>
            <a:off x="265850" y="543550"/>
            <a:ext cx="8474100" cy="2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Predictors: Distribution in Review Table</a:t>
            </a:r>
            <a:endParaRPr sz="1200"/>
          </a:p>
        </p:txBody>
      </p:sp>
      <p:pic>
        <p:nvPicPr>
          <p:cNvPr id="217" name="Google Shape;217;p22"/>
          <p:cNvPicPr preferRelativeResize="0"/>
          <p:nvPr/>
        </p:nvPicPr>
        <p:blipFill>
          <a:blip r:embed="rId5">
            <a:alphaModFix/>
          </a:blip>
          <a:stretch>
            <a:fillRect/>
          </a:stretch>
        </p:blipFill>
        <p:spPr>
          <a:xfrm>
            <a:off x="265850" y="1059550"/>
            <a:ext cx="2266581" cy="1588400"/>
          </a:xfrm>
          <a:prstGeom prst="rect">
            <a:avLst/>
          </a:prstGeom>
          <a:noFill/>
          <a:ln>
            <a:noFill/>
          </a:ln>
        </p:spPr>
      </p:pic>
      <p:pic>
        <p:nvPicPr>
          <p:cNvPr id="218" name="Google Shape;218;p22"/>
          <p:cNvPicPr preferRelativeResize="0"/>
          <p:nvPr/>
        </p:nvPicPr>
        <p:blipFill>
          <a:blip r:embed="rId6">
            <a:alphaModFix/>
          </a:blip>
          <a:stretch>
            <a:fillRect/>
          </a:stretch>
        </p:blipFill>
        <p:spPr>
          <a:xfrm>
            <a:off x="265838" y="3064175"/>
            <a:ext cx="2266581" cy="1588400"/>
          </a:xfrm>
          <a:prstGeom prst="rect">
            <a:avLst/>
          </a:prstGeom>
          <a:noFill/>
          <a:ln>
            <a:noFill/>
          </a:ln>
        </p:spPr>
      </p:pic>
      <p:pic>
        <p:nvPicPr>
          <p:cNvPr id="219" name="Google Shape;219;p22"/>
          <p:cNvPicPr preferRelativeResize="0"/>
          <p:nvPr/>
        </p:nvPicPr>
        <p:blipFill>
          <a:blip r:embed="rId7">
            <a:alphaModFix/>
          </a:blip>
          <a:stretch>
            <a:fillRect/>
          </a:stretch>
        </p:blipFill>
        <p:spPr>
          <a:xfrm>
            <a:off x="4549450" y="1059550"/>
            <a:ext cx="2266575" cy="1588394"/>
          </a:xfrm>
          <a:prstGeom prst="rect">
            <a:avLst/>
          </a:prstGeom>
          <a:noFill/>
          <a:ln>
            <a:noFill/>
          </a:ln>
        </p:spPr>
      </p:pic>
      <p:pic>
        <p:nvPicPr>
          <p:cNvPr id="220" name="Google Shape;220;p22"/>
          <p:cNvPicPr preferRelativeResize="0"/>
          <p:nvPr/>
        </p:nvPicPr>
        <p:blipFill>
          <a:blip r:embed="rId8">
            <a:alphaModFix/>
          </a:blip>
          <a:stretch>
            <a:fillRect/>
          </a:stretch>
        </p:blipFill>
        <p:spPr>
          <a:xfrm>
            <a:off x="4586977" y="2994570"/>
            <a:ext cx="2343931" cy="1588400"/>
          </a:xfrm>
          <a:prstGeom prst="rect">
            <a:avLst/>
          </a:prstGeom>
          <a:noFill/>
          <a:ln>
            <a:noFill/>
          </a:ln>
        </p:spPr>
      </p:pic>
      <p:pic>
        <p:nvPicPr>
          <p:cNvPr id="221" name="Google Shape;221;p22"/>
          <p:cNvPicPr preferRelativeResize="0"/>
          <p:nvPr/>
        </p:nvPicPr>
        <p:blipFill>
          <a:blip r:embed="rId9">
            <a:alphaModFix/>
          </a:blip>
          <a:stretch>
            <a:fillRect/>
          </a:stretch>
        </p:blipFill>
        <p:spPr>
          <a:xfrm>
            <a:off x="2532414" y="1066867"/>
            <a:ext cx="1890250" cy="1392807"/>
          </a:xfrm>
          <a:prstGeom prst="rect">
            <a:avLst/>
          </a:prstGeom>
          <a:noFill/>
          <a:ln>
            <a:noFill/>
          </a:ln>
        </p:spPr>
      </p:pic>
      <p:pic>
        <p:nvPicPr>
          <p:cNvPr id="222" name="Google Shape;222;p22"/>
          <p:cNvPicPr preferRelativeResize="0"/>
          <p:nvPr/>
        </p:nvPicPr>
        <p:blipFill>
          <a:blip r:embed="rId10">
            <a:alphaModFix/>
          </a:blip>
          <a:stretch>
            <a:fillRect/>
          </a:stretch>
        </p:blipFill>
        <p:spPr>
          <a:xfrm>
            <a:off x="2536474" y="3064183"/>
            <a:ext cx="1882152" cy="1392800"/>
          </a:xfrm>
          <a:prstGeom prst="rect">
            <a:avLst/>
          </a:prstGeom>
          <a:noFill/>
          <a:ln>
            <a:noFill/>
          </a:ln>
        </p:spPr>
      </p:pic>
      <p:pic>
        <p:nvPicPr>
          <p:cNvPr id="223" name="Google Shape;223;p22"/>
          <p:cNvPicPr preferRelativeResize="0"/>
          <p:nvPr/>
        </p:nvPicPr>
        <p:blipFill>
          <a:blip r:embed="rId11">
            <a:alphaModFix/>
          </a:blip>
          <a:stretch>
            <a:fillRect/>
          </a:stretch>
        </p:blipFill>
        <p:spPr>
          <a:xfrm>
            <a:off x="6857800" y="1027125"/>
            <a:ext cx="1882150" cy="1399226"/>
          </a:xfrm>
          <a:prstGeom prst="rect">
            <a:avLst/>
          </a:prstGeom>
          <a:noFill/>
          <a:ln>
            <a:noFill/>
          </a:ln>
        </p:spPr>
      </p:pic>
      <p:pic>
        <p:nvPicPr>
          <p:cNvPr id="224" name="Google Shape;224;p22"/>
          <p:cNvPicPr preferRelativeResize="0"/>
          <p:nvPr/>
        </p:nvPicPr>
        <p:blipFill>
          <a:blip r:embed="rId12">
            <a:alphaModFix/>
          </a:blip>
          <a:stretch>
            <a:fillRect/>
          </a:stretch>
        </p:blipFill>
        <p:spPr>
          <a:xfrm>
            <a:off x="6982300" y="3070775"/>
            <a:ext cx="1745922" cy="1399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23"/>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231" name="Google Shape;231;p23"/>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Exploratory Data Analysis (EDA)</a:t>
            </a:r>
            <a:endParaRPr b="1"/>
          </a:p>
        </p:txBody>
      </p:sp>
      <p:pic>
        <p:nvPicPr>
          <p:cNvPr id="232" name="Google Shape;232;p23"/>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233" name="Google Shape;233;p23"/>
          <p:cNvSpPr/>
          <p:nvPr/>
        </p:nvSpPr>
        <p:spPr>
          <a:xfrm>
            <a:off x="265850" y="543550"/>
            <a:ext cx="8474100" cy="2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Predictors: Distribution in Business Table</a:t>
            </a:r>
            <a:endParaRPr sz="1200"/>
          </a:p>
        </p:txBody>
      </p:sp>
      <p:pic>
        <p:nvPicPr>
          <p:cNvPr id="234" name="Google Shape;234;p23"/>
          <p:cNvPicPr preferRelativeResize="0"/>
          <p:nvPr/>
        </p:nvPicPr>
        <p:blipFill>
          <a:blip r:embed="rId5">
            <a:alphaModFix/>
          </a:blip>
          <a:stretch>
            <a:fillRect/>
          </a:stretch>
        </p:blipFill>
        <p:spPr>
          <a:xfrm>
            <a:off x="228600" y="1211950"/>
            <a:ext cx="2266603" cy="1588400"/>
          </a:xfrm>
          <a:prstGeom prst="rect">
            <a:avLst/>
          </a:prstGeom>
          <a:noFill/>
          <a:ln>
            <a:noFill/>
          </a:ln>
        </p:spPr>
      </p:pic>
      <p:pic>
        <p:nvPicPr>
          <p:cNvPr id="235" name="Google Shape;235;p23"/>
          <p:cNvPicPr preferRelativeResize="0"/>
          <p:nvPr/>
        </p:nvPicPr>
        <p:blipFill>
          <a:blip r:embed="rId6">
            <a:alphaModFix/>
          </a:blip>
          <a:stretch>
            <a:fillRect/>
          </a:stretch>
        </p:blipFill>
        <p:spPr>
          <a:xfrm>
            <a:off x="2540725" y="1211950"/>
            <a:ext cx="1927450" cy="1478600"/>
          </a:xfrm>
          <a:prstGeom prst="rect">
            <a:avLst/>
          </a:prstGeom>
          <a:noFill/>
          <a:ln>
            <a:noFill/>
          </a:ln>
        </p:spPr>
      </p:pic>
      <p:pic>
        <p:nvPicPr>
          <p:cNvPr id="236" name="Google Shape;236;p23"/>
          <p:cNvPicPr preferRelativeResize="0"/>
          <p:nvPr/>
        </p:nvPicPr>
        <p:blipFill>
          <a:blip r:embed="rId7">
            <a:alphaModFix/>
          </a:blip>
          <a:stretch>
            <a:fillRect/>
          </a:stretch>
        </p:blipFill>
        <p:spPr>
          <a:xfrm>
            <a:off x="4535125" y="1211950"/>
            <a:ext cx="2266600" cy="1588398"/>
          </a:xfrm>
          <a:prstGeom prst="rect">
            <a:avLst/>
          </a:prstGeom>
          <a:noFill/>
          <a:ln>
            <a:noFill/>
          </a:ln>
        </p:spPr>
      </p:pic>
      <p:pic>
        <p:nvPicPr>
          <p:cNvPr id="237" name="Google Shape;237;p23"/>
          <p:cNvPicPr preferRelativeResize="0"/>
          <p:nvPr/>
        </p:nvPicPr>
        <p:blipFill>
          <a:blip r:embed="rId8">
            <a:alphaModFix/>
          </a:blip>
          <a:stretch>
            <a:fillRect/>
          </a:stretch>
        </p:blipFill>
        <p:spPr>
          <a:xfrm>
            <a:off x="6812500" y="1208800"/>
            <a:ext cx="1927450" cy="1442310"/>
          </a:xfrm>
          <a:prstGeom prst="rect">
            <a:avLst/>
          </a:prstGeom>
          <a:noFill/>
          <a:ln>
            <a:noFill/>
          </a:ln>
        </p:spPr>
      </p:pic>
      <p:pic>
        <p:nvPicPr>
          <p:cNvPr id="238" name="Google Shape;238;p23"/>
          <p:cNvPicPr preferRelativeResize="0"/>
          <p:nvPr/>
        </p:nvPicPr>
        <p:blipFill>
          <a:blip r:embed="rId9">
            <a:alphaModFix/>
          </a:blip>
          <a:stretch>
            <a:fillRect/>
          </a:stretch>
        </p:blipFill>
        <p:spPr>
          <a:xfrm>
            <a:off x="2272750" y="3073800"/>
            <a:ext cx="2230899" cy="1588400"/>
          </a:xfrm>
          <a:prstGeom prst="rect">
            <a:avLst/>
          </a:prstGeom>
          <a:noFill/>
          <a:ln>
            <a:noFill/>
          </a:ln>
        </p:spPr>
      </p:pic>
      <p:pic>
        <p:nvPicPr>
          <p:cNvPr id="239" name="Google Shape;239;p23"/>
          <p:cNvPicPr preferRelativeResize="0"/>
          <p:nvPr/>
        </p:nvPicPr>
        <p:blipFill>
          <a:blip r:embed="rId10">
            <a:alphaModFix/>
          </a:blip>
          <a:stretch>
            <a:fillRect/>
          </a:stretch>
        </p:blipFill>
        <p:spPr>
          <a:xfrm>
            <a:off x="4676037" y="3073799"/>
            <a:ext cx="1984787" cy="147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24"/>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246" name="Google Shape;246;p24"/>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Exploratory Data Analysis (EDA)</a:t>
            </a:r>
            <a:endParaRPr b="1"/>
          </a:p>
        </p:txBody>
      </p:sp>
      <p:pic>
        <p:nvPicPr>
          <p:cNvPr id="247" name="Google Shape;247;p24"/>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248" name="Google Shape;248;p24"/>
          <p:cNvSpPr/>
          <p:nvPr/>
        </p:nvSpPr>
        <p:spPr>
          <a:xfrm>
            <a:off x="265850" y="543550"/>
            <a:ext cx="8474100" cy="2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Predictors: Distribution in Users Table</a:t>
            </a:r>
            <a:endParaRPr sz="1200"/>
          </a:p>
        </p:txBody>
      </p:sp>
      <p:pic>
        <p:nvPicPr>
          <p:cNvPr id="249" name="Google Shape;249;p24"/>
          <p:cNvPicPr preferRelativeResize="0"/>
          <p:nvPr/>
        </p:nvPicPr>
        <p:blipFill>
          <a:blip r:embed="rId5">
            <a:alphaModFix/>
          </a:blip>
          <a:stretch>
            <a:fillRect/>
          </a:stretch>
        </p:blipFill>
        <p:spPr>
          <a:xfrm>
            <a:off x="265850" y="983350"/>
            <a:ext cx="2369475" cy="1649950"/>
          </a:xfrm>
          <a:prstGeom prst="rect">
            <a:avLst/>
          </a:prstGeom>
          <a:noFill/>
          <a:ln>
            <a:noFill/>
          </a:ln>
        </p:spPr>
      </p:pic>
      <p:pic>
        <p:nvPicPr>
          <p:cNvPr id="250" name="Google Shape;250;p24"/>
          <p:cNvPicPr preferRelativeResize="0"/>
          <p:nvPr/>
        </p:nvPicPr>
        <p:blipFill>
          <a:blip r:embed="rId6">
            <a:alphaModFix/>
          </a:blip>
          <a:stretch>
            <a:fillRect/>
          </a:stretch>
        </p:blipFill>
        <p:spPr>
          <a:xfrm>
            <a:off x="4560442" y="983350"/>
            <a:ext cx="2369475" cy="1581620"/>
          </a:xfrm>
          <a:prstGeom prst="rect">
            <a:avLst/>
          </a:prstGeom>
          <a:noFill/>
          <a:ln>
            <a:noFill/>
          </a:ln>
        </p:spPr>
      </p:pic>
      <p:pic>
        <p:nvPicPr>
          <p:cNvPr id="251" name="Google Shape;251;p24"/>
          <p:cNvPicPr preferRelativeResize="0"/>
          <p:nvPr/>
        </p:nvPicPr>
        <p:blipFill>
          <a:blip r:embed="rId7">
            <a:alphaModFix/>
          </a:blip>
          <a:stretch>
            <a:fillRect/>
          </a:stretch>
        </p:blipFill>
        <p:spPr>
          <a:xfrm>
            <a:off x="2602025" y="1065525"/>
            <a:ext cx="1817575" cy="1341834"/>
          </a:xfrm>
          <a:prstGeom prst="rect">
            <a:avLst/>
          </a:prstGeom>
          <a:noFill/>
          <a:ln>
            <a:noFill/>
          </a:ln>
        </p:spPr>
      </p:pic>
      <p:pic>
        <p:nvPicPr>
          <p:cNvPr id="252" name="Google Shape;252;p24"/>
          <p:cNvPicPr preferRelativeResize="0"/>
          <p:nvPr/>
        </p:nvPicPr>
        <p:blipFill>
          <a:blip r:embed="rId8">
            <a:alphaModFix/>
          </a:blip>
          <a:stretch>
            <a:fillRect/>
          </a:stretch>
        </p:blipFill>
        <p:spPr>
          <a:xfrm>
            <a:off x="6914975" y="1059425"/>
            <a:ext cx="1817575" cy="1354034"/>
          </a:xfrm>
          <a:prstGeom prst="rect">
            <a:avLst/>
          </a:prstGeom>
          <a:noFill/>
          <a:ln>
            <a:noFill/>
          </a:ln>
        </p:spPr>
      </p:pic>
      <p:pic>
        <p:nvPicPr>
          <p:cNvPr id="253" name="Google Shape;253;p24"/>
          <p:cNvPicPr preferRelativeResize="0"/>
          <p:nvPr/>
        </p:nvPicPr>
        <p:blipFill>
          <a:blip r:embed="rId9">
            <a:alphaModFix/>
          </a:blip>
          <a:stretch>
            <a:fillRect/>
          </a:stretch>
        </p:blipFill>
        <p:spPr>
          <a:xfrm>
            <a:off x="4638544" y="3099375"/>
            <a:ext cx="2326047" cy="1649950"/>
          </a:xfrm>
          <a:prstGeom prst="rect">
            <a:avLst/>
          </a:prstGeom>
          <a:noFill/>
          <a:ln>
            <a:noFill/>
          </a:ln>
        </p:spPr>
      </p:pic>
      <p:pic>
        <p:nvPicPr>
          <p:cNvPr id="254" name="Google Shape;254;p24"/>
          <p:cNvPicPr preferRelativeResize="0"/>
          <p:nvPr/>
        </p:nvPicPr>
        <p:blipFill>
          <a:blip r:embed="rId10">
            <a:alphaModFix/>
          </a:blip>
          <a:stretch>
            <a:fillRect/>
          </a:stretch>
        </p:blipFill>
        <p:spPr>
          <a:xfrm>
            <a:off x="189653" y="3056327"/>
            <a:ext cx="2462509" cy="1649950"/>
          </a:xfrm>
          <a:prstGeom prst="rect">
            <a:avLst/>
          </a:prstGeom>
          <a:noFill/>
          <a:ln>
            <a:noFill/>
          </a:ln>
        </p:spPr>
      </p:pic>
      <p:pic>
        <p:nvPicPr>
          <p:cNvPr id="255" name="Google Shape;255;p24"/>
          <p:cNvPicPr preferRelativeResize="0"/>
          <p:nvPr/>
        </p:nvPicPr>
        <p:blipFill>
          <a:blip r:embed="rId11">
            <a:alphaModFix/>
          </a:blip>
          <a:stretch>
            <a:fillRect/>
          </a:stretch>
        </p:blipFill>
        <p:spPr>
          <a:xfrm>
            <a:off x="2594362" y="3120213"/>
            <a:ext cx="1919850" cy="1417339"/>
          </a:xfrm>
          <a:prstGeom prst="rect">
            <a:avLst/>
          </a:prstGeom>
          <a:noFill/>
          <a:ln>
            <a:noFill/>
          </a:ln>
        </p:spPr>
      </p:pic>
      <p:pic>
        <p:nvPicPr>
          <p:cNvPr id="256" name="Google Shape;256;p24"/>
          <p:cNvPicPr preferRelativeResize="0"/>
          <p:nvPr/>
        </p:nvPicPr>
        <p:blipFill>
          <a:blip r:embed="rId12">
            <a:alphaModFix/>
          </a:blip>
          <a:stretch>
            <a:fillRect/>
          </a:stretch>
        </p:blipFill>
        <p:spPr>
          <a:xfrm>
            <a:off x="6914975" y="3161351"/>
            <a:ext cx="1817575" cy="13631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2" name="Google Shape;262;p25"/>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263" name="Google Shape;263;p25"/>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Exploratory Data Analysis (EDA)</a:t>
            </a:r>
            <a:endParaRPr b="1"/>
          </a:p>
        </p:txBody>
      </p:sp>
      <p:pic>
        <p:nvPicPr>
          <p:cNvPr id="264" name="Google Shape;264;p25"/>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265" name="Google Shape;265;p25"/>
          <p:cNvSpPr/>
          <p:nvPr/>
        </p:nvSpPr>
        <p:spPr>
          <a:xfrm>
            <a:off x="265850" y="543550"/>
            <a:ext cx="8474100" cy="2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Predictors: Distribution in Users Table</a:t>
            </a:r>
            <a:endParaRPr sz="1200"/>
          </a:p>
        </p:txBody>
      </p:sp>
      <p:pic>
        <p:nvPicPr>
          <p:cNvPr id="266" name="Google Shape;266;p25"/>
          <p:cNvPicPr preferRelativeResize="0"/>
          <p:nvPr/>
        </p:nvPicPr>
        <p:blipFill>
          <a:blip r:embed="rId5">
            <a:alphaModFix/>
          </a:blip>
          <a:stretch>
            <a:fillRect/>
          </a:stretch>
        </p:blipFill>
        <p:spPr>
          <a:xfrm>
            <a:off x="265850" y="964950"/>
            <a:ext cx="2490382" cy="1649950"/>
          </a:xfrm>
          <a:prstGeom prst="rect">
            <a:avLst/>
          </a:prstGeom>
          <a:noFill/>
          <a:ln>
            <a:noFill/>
          </a:ln>
        </p:spPr>
      </p:pic>
      <p:pic>
        <p:nvPicPr>
          <p:cNvPr id="267" name="Google Shape;267;p25"/>
          <p:cNvPicPr preferRelativeResize="0"/>
          <p:nvPr/>
        </p:nvPicPr>
        <p:blipFill>
          <a:blip r:embed="rId6">
            <a:alphaModFix/>
          </a:blip>
          <a:stretch>
            <a:fillRect/>
          </a:stretch>
        </p:blipFill>
        <p:spPr>
          <a:xfrm>
            <a:off x="2747625" y="1022733"/>
            <a:ext cx="1763900" cy="1346750"/>
          </a:xfrm>
          <a:prstGeom prst="rect">
            <a:avLst/>
          </a:prstGeom>
          <a:noFill/>
          <a:ln>
            <a:noFill/>
          </a:ln>
        </p:spPr>
      </p:pic>
      <p:pic>
        <p:nvPicPr>
          <p:cNvPr id="268" name="Google Shape;268;p25"/>
          <p:cNvPicPr preferRelativeResize="0"/>
          <p:nvPr/>
        </p:nvPicPr>
        <p:blipFill>
          <a:blip r:embed="rId7">
            <a:alphaModFix/>
          </a:blip>
          <a:stretch>
            <a:fillRect/>
          </a:stretch>
        </p:blipFill>
        <p:spPr>
          <a:xfrm>
            <a:off x="4646925" y="997425"/>
            <a:ext cx="2369475" cy="1558245"/>
          </a:xfrm>
          <a:prstGeom prst="rect">
            <a:avLst/>
          </a:prstGeom>
          <a:noFill/>
          <a:ln>
            <a:noFill/>
          </a:ln>
        </p:spPr>
      </p:pic>
      <p:pic>
        <p:nvPicPr>
          <p:cNvPr id="269" name="Google Shape;269;p25"/>
          <p:cNvPicPr preferRelativeResize="0"/>
          <p:nvPr/>
        </p:nvPicPr>
        <p:blipFill>
          <a:blip r:embed="rId8">
            <a:alphaModFix/>
          </a:blip>
          <a:stretch>
            <a:fillRect/>
          </a:stretch>
        </p:blipFill>
        <p:spPr>
          <a:xfrm>
            <a:off x="6950459" y="1045850"/>
            <a:ext cx="1865691" cy="1346750"/>
          </a:xfrm>
          <a:prstGeom prst="rect">
            <a:avLst/>
          </a:prstGeom>
          <a:noFill/>
          <a:ln>
            <a:noFill/>
          </a:ln>
        </p:spPr>
      </p:pic>
      <p:pic>
        <p:nvPicPr>
          <p:cNvPr id="270" name="Google Shape;270;p25"/>
          <p:cNvPicPr preferRelativeResize="0"/>
          <p:nvPr/>
        </p:nvPicPr>
        <p:blipFill>
          <a:blip r:embed="rId9">
            <a:alphaModFix/>
          </a:blip>
          <a:stretch>
            <a:fillRect/>
          </a:stretch>
        </p:blipFill>
        <p:spPr>
          <a:xfrm>
            <a:off x="2081626" y="3000899"/>
            <a:ext cx="2490375" cy="1662323"/>
          </a:xfrm>
          <a:prstGeom prst="rect">
            <a:avLst/>
          </a:prstGeom>
          <a:noFill/>
          <a:ln>
            <a:noFill/>
          </a:ln>
        </p:spPr>
      </p:pic>
      <p:pic>
        <p:nvPicPr>
          <p:cNvPr id="271" name="Google Shape;271;p25"/>
          <p:cNvPicPr preferRelativeResize="0"/>
          <p:nvPr/>
        </p:nvPicPr>
        <p:blipFill>
          <a:blip r:embed="rId10">
            <a:alphaModFix/>
          </a:blip>
          <a:stretch>
            <a:fillRect/>
          </a:stretch>
        </p:blipFill>
        <p:spPr>
          <a:xfrm>
            <a:off x="4733349" y="3000900"/>
            <a:ext cx="1995472" cy="1510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26"/>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278" name="Google Shape;278;p26"/>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Exploratory Data Analysis (EDA)</a:t>
            </a:r>
            <a:endParaRPr b="1"/>
          </a:p>
        </p:txBody>
      </p:sp>
      <p:pic>
        <p:nvPicPr>
          <p:cNvPr id="279" name="Google Shape;279;p26"/>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280" name="Google Shape;280;p26"/>
          <p:cNvSpPr/>
          <p:nvPr/>
        </p:nvSpPr>
        <p:spPr>
          <a:xfrm>
            <a:off x="265850" y="543550"/>
            <a:ext cx="8474100" cy="2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Predictors: Distribution in Users Table</a:t>
            </a:r>
            <a:endParaRPr sz="1200"/>
          </a:p>
        </p:txBody>
      </p:sp>
      <p:pic>
        <p:nvPicPr>
          <p:cNvPr id="281" name="Google Shape;281;p26"/>
          <p:cNvPicPr preferRelativeResize="0"/>
          <p:nvPr/>
        </p:nvPicPr>
        <p:blipFill>
          <a:blip r:embed="rId5">
            <a:alphaModFix/>
          </a:blip>
          <a:stretch>
            <a:fillRect/>
          </a:stretch>
        </p:blipFill>
        <p:spPr>
          <a:xfrm>
            <a:off x="265850" y="1022725"/>
            <a:ext cx="2490375" cy="1773147"/>
          </a:xfrm>
          <a:prstGeom prst="rect">
            <a:avLst/>
          </a:prstGeom>
          <a:noFill/>
          <a:ln>
            <a:noFill/>
          </a:ln>
        </p:spPr>
      </p:pic>
      <p:pic>
        <p:nvPicPr>
          <p:cNvPr id="282" name="Google Shape;282;p26"/>
          <p:cNvPicPr preferRelativeResize="0"/>
          <p:nvPr/>
        </p:nvPicPr>
        <p:blipFill>
          <a:blip r:embed="rId6">
            <a:alphaModFix/>
          </a:blip>
          <a:stretch>
            <a:fillRect/>
          </a:stretch>
        </p:blipFill>
        <p:spPr>
          <a:xfrm>
            <a:off x="2732666" y="1122049"/>
            <a:ext cx="1791668" cy="1346750"/>
          </a:xfrm>
          <a:prstGeom prst="rect">
            <a:avLst/>
          </a:prstGeom>
          <a:noFill/>
          <a:ln>
            <a:noFill/>
          </a:ln>
        </p:spPr>
      </p:pic>
      <p:pic>
        <p:nvPicPr>
          <p:cNvPr id="283" name="Google Shape;283;p26"/>
          <p:cNvPicPr preferRelativeResize="0"/>
          <p:nvPr/>
        </p:nvPicPr>
        <p:blipFill>
          <a:blip r:embed="rId7">
            <a:alphaModFix/>
          </a:blip>
          <a:stretch>
            <a:fillRect/>
          </a:stretch>
        </p:blipFill>
        <p:spPr>
          <a:xfrm>
            <a:off x="4540160" y="1045850"/>
            <a:ext cx="2490375" cy="1681314"/>
          </a:xfrm>
          <a:prstGeom prst="rect">
            <a:avLst/>
          </a:prstGeom>
          <a:noFill/>
          <a:ln>
            <a:noFill/>
          </a:ln>
        </p:spPr>
      </p:pic>
      <p:pic>
        <p:nvPicPr>
          <p:cNvPr id="284" name="Google Shape;284;p26"/>
          <p:cNvPicPr preferRelativeResize="0"/>
          <p:nvPr/>
        </p:nvPicPr>
        <p:blipFill>
          <a:blip r:embed="rId8">
            <a:alphaModFix/>
          </a:blip>
          <a:stretch>
            <a:fillRect/>
          </a:stretch>
        </p:blipFill>
        <p:spPr>
          <a:xfrm>
            <a:off x="7004159" y="1122049"/>
            <a:ext cx="1811991" cy="1346750"/>
          </a:xfrm>
          <a:prstGeom prst="rect">
            <a:avLst/>
          </a:prstGeom>
          <a:noFill/>
          <a:ln>
            <a:noFill/>
          </a:ln>
        </p:spPr>
      </p:pic>
      <p:pic>
        <p:nvPicPr>
          <p:cNvPr id="285" name="Google Shape;285;p26"/>
          <p:cNvPicPr preferRelativeResize="0"/>
          <p:nvPr/>
        </p:nvPicPr>
        <p:blipFill>
          <a:blip r:embed="rId9">
            <a:alphaModFix/>
          </a:blip>
          <a:stretch>
            <a:fillRect/>
          </a:stretch>
        </p:blipFill>
        <p:spPr>
          <a:xfrm>
            <a:off x="1856825" y="3031973"/>
            <a:ext cx="2490375" cy="1687630"/>
          </a:xfrm>
          <a:prstGeom prst="rect">
            <a:avLst/>
          </a:prstGeom>
          <a:noFill/>
          <a:ln>
            <a:noFill/>
          </a:ln>
        </p:spPr>
      </p:pic>
      <p:pic>
        <p:nvPicPr>
          <p:cNvPr id="286" name="Google Shape;286;p26"/>
          <p:cNvPicPr preferRelativeResize="0"/>
          <p:nvPr/>
        </p:nvPicPr>
        <p:blipFill>
          <a:blip r:embed="rId10">
            <a:alphaModFix/>
          </a:blip>
          <a:stretch>
            <a:fillRect/>
          </a:stretch>
        </p:blipFill>
        <p:spPr>
          <a:xfrm>
            <a:off x="4371925" y="3118312"/>
            <a:ext cx="1812000" cy="13682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p:nvPr/>
        </p:nvSpPr>
        <p:spPr>
          <a:xfrm>
            <a:off x="260475" y="636725"/>
            <a:ext cx="8531400" cy="25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Text Mining: </a:t>
            </a:r>
            <a:r>
              <a:rPr lang="en" sz="1200"/>
              <a:t>Topic Modeling (Top2Vec)</a:t>
            </a:r>
            <a:endParaRPr sz="1200"/>
          </a:p>
        </p:txBody>
      </p:sp>
      <p:graphicFrame>
        <p:nvGraphicFramePr>
          <p:cNvPr id="292" name="Google Shape;292;p27"/>
          <p:cNvGraphicFramePr/>
          <p:nvPr/>
        </p:nvGraphicFramePr>
        <p:xfrm>
          <a:off x="260475" y="1048225"/>
          <a:ext cx="3000000" cy="3000000"/>
        </p:xfrm>
        <a:graphic>
          <a:graphicData uri="http://schemas.openxmlformats.org/drawingml/2006/table">
            <a:tbl>
              <a:tblPr>
                <a:noFill/>
                <a:tableStyleId>{E73380CB-542E-4DDB-B246-38D792392071}</a:tableStyleId>
              </a:tblPr>
              <a:tblGrid>
                <a:gridCol w="883675"/>
                <a:gridCol w="883675"/>
                <a:gridCol w="883675"/>
                <a:gridCol w="883675"/>
                <a:gridCol w="883675"/>
              </a:tblGrid>
              <a:tr h="194000">
                <a:tc>
                  <a:txBody>
                    <a:bodyPr/>
                    <a:lstStyle/>
                    <a:p>
                      <a:pPr indent="0" lvl="0" marL="0" rtl="0" algn="ctr">
                        <a:lnSpc>
                          <a:spcPct val="115000"/>
                        </a:lnSpc>
                        <a:spcBef>
                          <a:spcPts val="0"/>
                        </a:spcBef>
                        <a:spcAft>
                          <a:spcPts val="0"/>
                        </a:spcAft>
                        <a:buNone/>
                      </a:pPr>
                      <a:r>
                        <a:rPr b="1" lang="en" sz="1000"/>
                        <a:t>topic: 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000"/>
                        <a:t>topic: 1</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000"/>
                        <a:t>topic: 2</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000"/>
                        <a:t>topic: 3</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000"/>
                        <a:t>topic: 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4000">
                <a:tc>
                  <a:txBody>
                    <a:bodyPr/>
                    <a:lstStyle/>
                    <a:p>
                      <a:pPr indent="0" lvl="0" marL="0" rtl="0" algn="ctr">
                        <a:lnSpc>
                          <a:spcPct val="115000"/>
                        </a:lnSpc>
                        <a:spcBef>
                          <a:spcPts val="0"/>
                        </a:spcBef>
                        <a:spcAft>
                          <a:spcPts val="0"/>
                        </a:spcAft>
                        <a:buNone/>
                      </a:pPr>
                      <a:r>
                        <a:rPr lang="en" sz="1000"/>
                        <a:t>good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good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good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good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good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94000">
                <a:tc>
                  <a:txBody>
                    <a:bodyPr/>
                    <a:lstStyle/>
                    <a:p>
                      <a:pPr indent="0" lvl="0" marL="0" rtl="0" algn="ctr">
                        <a:lnSpc>
                          <a:spcPct val="115000"/>
                        </a:lnSpc>
                        <a:spcBef>
                          <a:spcPts val="0"/>
                        </a:spcBef>
                        <a:spcAft>
                          <a:spcPts val="0"/>
                        </a:spcAft>
                        <a:buNone/>
                      </a:pPr>
                      <a:r>
                        <a:rPr lang="en" sz="1000"/>
                        <a:t>food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food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food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food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food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94000">
                <a:tc>
                  <a:txBody>
                    <a:bodyPr/>
                    <a:lstStyle/>
                    <a:p>
                      <a:pPr indent="0" lvl="0" marL="0" rtl="0" algn="ctr">
                        <a:lnSpc>
                          <a:spcPct val="115000"/>
                        </a:lnSpc>
                        <a:spcBef>
                          <a:spcPts val="0"/>
                        </a:spcBef>
                        <a:spcAft>
                          <a:spcPts val="0"/>
                        </a:spcAft>
                        <a:buNone/>
                      </a:pPr>
                      <a:r>
                        <a:rPr lang="en" sz="1000"/>
                        <a:t>great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great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great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great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great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94000">
                <a:tc>
                  <a:txBody>
                    <a:bodyPr/>
                    <a:lstStyle/>
                    <a:p>
                      <a:pPr indent="0" lvl="0" marL="0" rtl="0" algn="ctr">
                        <a:lnSpc>
                          <a:spcPct val="115000"/>
                        </a:lnSpc>
                        <a:spcBef>
                          <a:spcPts val="0"/>
                        </a:spcBef>
                        <a:spcAft>
                          <a:spcPts val="0"/>
                        </a:spcAft>
                        <a:buNone/>
                      </a:pPr>
                      <a:r>
                        <a:rPr lang="en" sz="1000"/>
                        <a:t>place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place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place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place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t>place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51450">
                <a:tc>
                  <a:txBody>
                    <a:bodyPr/>
                    <a:lstStyle/>
                    <a:p>
                      <a:pPr indent="0" lvl="0" marL="0" rtl="0" algn="ctr">
                        <a:lnSpc>
                          <a:spcPct val="115000"/>
                        </a:lnSpc>
                        <a:spcBef>
                          <a:spcPts val="0"/>
                        </a:spcBef>
                        <a:spcAft>
                          <a:spcPts val="0"/>
                        </a:spcAft>
                        <a:buNone/>
                      </a:pPr>
                      <a:r>
                        <a:rPr lang="en" sz="1000"/>
                        <a:t>go</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t>go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t>go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go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51450">
                <a:tc>
                  <a:txBody>
                    <a:bodyPr/>
                    <a:lstStyle/>
                    <a:p>
                      <a:pPr indent="0" lvl="0" marL="0" rtl="0" algn="ctr">
                        <a:lnSpc>
                          <a:spcPct val="115000"/>
                        </a:lnSpc>
                        <a:spcBef>
                          <a:spcPts val="0"/>
                        </a:spcBef>
                        <a:spcAft>
                          <a:spcPts val="0"/>
                        </a:spcAft>
                        <a:buNone/>
                      </a:pPr>
                      <a:r>
                        <a:rPr lang="en" sz="1000"/>
                        <a:t>get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1000"/>
                        <a:t>get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1000"/>
                        <a:t>get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get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251450">
                <a:tc>
                  <a:txBody>
                    <a:bodyPr/>
                    <a:lstStyle/>
                    <a:p>
                      <a:pPr indent="0" lvl="0" marL="0" rtl="0" algn="ctr">
                        <a:lnSpc>
                          <a:spcPct val="115000"/>
                        </a:lnSpc>
                        <a:spcBef>
                          <a:spcPts val="0"/>
                        </a:spcBef>
                        <a:spcAft>
                          <a:spcPts val="0"/>
                        </a:spcAft>
                        <a:buNone/>
                      </a:pPr>
                      <a:r>
                        <a:rPr lang="en" sz="1000"/>
                        <a:t>realli</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1000"/>
                        <a:t>realli</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realli</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a:txBody>
                    <a:bodyPr/>
                    <a:lstStyle/>
                    <a:p>
                      <a:pPr indent="0" lvl="0" marL="0" rtl="0" algn="l">
                        <a:spcBef>
                          <a:spcPts val="0"/>
                        </a:spcBef>
                        <a:spcAft>
                          <a:spcPts val="0"/>
                        </a:spcAft>
                        <a:buNone/>
                      </a:pPr>
                      <a:r>
                        <a:t/>
                      </a:r>
                      <a:endParaRPr>
                        <a:highlight>
                          <a:schemeClr val="lt1"/>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000"/>
                        <a:t>time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 sz="1000"/>
                        <a:t>time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000"/>
                        <a:t>time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251450">
                <a:tc>
                  <a:txBody>
                    <a:bodyPr/>
                    <a:lstStyle/>
                    <a:p>
                      <a:pPr indent="0" lvl="0" marL="0" rtl="0" algn="ctr">
                        <a:lnSpc>
                          <a:spcPct val="115000"/>
                        </a:lnSpc>
                        <a:spcBef>
                          <a:spcPts val="0"/>
                        </a:spcBef>
                        <a:spcAft>
                          <a:spcPts val="0"/>
                        </a:spcAft>
                        <a:buNone/>
                      </a:pPr>
                      <a:r>
                        <a:rPr lang="en" sz="1000"/>
                        <a:t>order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order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1000"/>
                        <a:t>order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a:txBody>
                    <a:bodyPr/>
                    <a:lstStyle/>
                    <a:p>
                      <a:pPr indent="0" lvl="0" marL="0" rtl="0" algn="ctr">
                        <a:lnSpc>
                          <a:spcPct val="115000"/>
                        </a:lnSpc>
                        <a:spcBef>
                          <a:spcPts val="0"/>
                        </a:spcBef>
                        <a:spcAft>
                          <a:spcPts val="0"/>
                        </a:spcAft>
                        <a:buNone/>
                      </a:pPr>
                      <a:r>
                        <a:rPr lang="en" sz="1000"/>
                        <a:t>like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like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like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51450">
                <a:tc>
                  <a:txBody>
                    <a:bodyPr/>
                    <a:lstStyle/>
                    <a:p>
                      <a:pPr indent="0" lvl="0" marL="0" rtl="0" algn="ctr">
                        <a:lnSpc>
                          <a:spcPct val="115000"/>
                        </a:lnSpc>
                        <a:spcBef>
                          <a:spcPts val="0"/>
                        </a:spcBef>
                        <a:spcAft>
                          <a:spcPts val="0"/>
                        </a:spcAft>
                        <a:buNone/>
                      </a:pPr>
                      <a:r>
                        <a:rPr lang="en" sz="1000"/>
                        <a:t>servic</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servic</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love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27BA0"/>
                    </a:solidFill>
                  </a:tcPr>
                </a:tc>
                <a:tc>
                  <a:txBody>
                    <a:bodyPr/>
                    <a:lstStyle/>
                    <a:p>
                      <a:pPr indent="0" lvl="0" marL="0" rtl="0" algn="ctr">
                        <a:lnSpc>
                          <a:spcPct val="115000"/>
                        </a:lnSpc>
                        <a:spcBef>
                          <a:spcPts val="0"/>
                        </a:spcBef>
                        <a:spcAft>
                          <a:spcPts val="0"/>
                        </a:spcAft>
                        <a:buNone/>
                      </a:pPr>
                      <a:r>
                        <a:rPr lang="en" sz="1000"/>
                        <a:t>love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27BA0"/>
                    </a:solidFill>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dog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D7E6B"/>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delici</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dr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B8A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chicken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293" name="Google Shape;29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27"/>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295" name="Google Shape;295;p27"/>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Exploratory Data Analysis (EDA)</a:t>
            </a:r>
            <a:endParaRPr b="1"/>
          </a:p>
        </p:txBody>
      </p:sp>
      <p:sp>
        <p:nvSpPr>
          <p:cNvPr id="296" name="Google Shape;296;p27"/>
          <p:cNvSpPr txBox="1"/>
          <p:nvPr/>
        </p:nvSpPr>
        <p:spPr>
          <a:xfrm>
            <a:off x="6323115" y="3414713"/>
            <a:ext cx="2443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900">
              <a:solidFill>
                <a:schemeClr val="dk1"/>
              </a:solidFill>
            </a:endParaRPr>
          </a:p>
        </p:txBody>
      </p:sp>
      <p:sp>
        <p:nvSpPr>
          <p:cNvPr id="297" name="Google Shape;297;p27"/>
          <p:cNvSpPr/>
          <p:nvPr/>
        </p:nvSpPr>
        <p:spPr>
          <a:xfrm>
            <a:off x="4939865" y="1023713"/>
            <a:ext cx="2494500" cy="2263200"/>
          </a:xfrm>
          <a:prstGeom prst="wedgeRoundRectCallout">
            <a:avLst>
              <a:gd fmla="val -37356" name="adj1"/>
              <a:gd fmla="val 6222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rPr>
              <a:t>"My husband and I come here on the regular...these hot</a:t>
            </a:r>
            <a:r>
              <a:rPr b="1" lang="en" sz="1100">
                <a:solidFill>
                  <a:schemeClr val="dk1"/>
                </a:solidFill>
                <a:highlight>
                  <a:srgbClr val="FFFF00"/>
                </a:highlight>
              </a:rPr>
              <a:t>dog</a:t>
            </a:r>
            <a:r>
              <a:rPr lang="en" sz="900">
                <a:solidFill>
                  <a:schemeClr val="dk1"/>
                </a:solidFill>
              </a:rPr>
              <a:t>s are to die for! We've introduced them to our friends and they've become regulars too. Burritos and tacos are also fantastic. Both the veggie </a:t>
            </a:r>
            <a:r>
              <a:rPr b="1" lang="en" sz="1100">
                <a:solidFill>
                  <a:schemeClr val="dk1"/>
                </a:solidFill>
                <a:highlight>
                  <a:srgbClr val="FFFF00"/>
                </a:highlight>
              </a:rPr>
              <a:t>dog</a:t>
            </a:r>
            <a:r>
              <a:rPr lang="en" sz="900">
                <a:solidFill>
                  <a:schemeClr val="dk1"/>
                </a:solidFill>
              </a:rPr>
              <a:t> and veggie taco options are top pics of mine. The chef and mastermind behind T-Locs is actually highly trained in the culinary arts so you can bet this won't be just your average food truck. Seriously, you won't be disappointed."</a:t>
            </a:r>
            <a:endParaRPr/>
          </a:p>
        </p:txBody>
      </p:sp>
      <p:sp>
        <p:nvSpPr>
          <p:cNvPr id="298" name="Google Shape;298;p27"/>
          <p:cNvSpPr/>
          <p:nvPr/>
        </p:nvSpPr>
        <p:spPr>
          <a:xfrm>
            <a:off x="6297465" y="3496588"/>
            <a:ext cx="2494500" cy="1146900"/>
          </a:xfrm>
          <a:prstGeom prst="wedgeRoundRectCallout">
            <a:avLst>
              <a:gd fmla="val 30660" name="adj1"/>
              <a:gd fmla="val -8775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rPr>
              <a:t>"Trim your dang </a:t>
            </a:r>
            <a:r>
              <a:rPr b="1" lang="en" sz="1100">
                <a:solidFill>
                  <a:schemeClr val="dk1"/>
                </a:solidFill>
                <a:highlight>
                  <a:srgbClr val="FFFF00"/>
                </a:highlight>
              </a:rPr>
              <a:t>chicken</a:t>
            </a:r>
            <a:r>
              <a:rPr lang="en" sz="900">
                <a:solidFill>
                  <a:schemeClr val="dk1"/>
                </a:solidFill>
              </a:rPr>
              <a:t>!  The last two times I've been here the strips and nuggets are not trimmed or brined.  You can tell because its rubbery.  And they don't trim the big tendon off the pieces.....gross."</a:t>
            </a:r>
            <a:endParaRPr sz="900">
              <a:solidFill>
                <a:schemeClr val="dk1"/>
              </a:solidFill>
            </a:endParaRPr>
          </a:p>
        </p:txBody>
      </p:sp>
      <p:pic>
        <p:nvPicPr>
          <p:cNvPr id="299" name="Google Shape;299;p27"/>
          <p:cNvPicPr preferRelativeResize="0"/>
          <p:nvPr/>
        </p:nvPicPr>
        <p:blipFill>
          <a:blip r:embed="rId4">
            <a:alphaModFix/>
          </a:blip>
          <a:stretch>
            <a:fillRect/>
          </a:stretch>
        </p:blipFill>
        <p:spPr>
          <a:xfrm>
            <a:off x="8151605" y="29966"/>
            <a:ext cx="968861" cy="39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28"/>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306" name="Google Shape;306;p28"/>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Exploratory Data Analysis (EDA)</a:t>
            </a:r>
            <a:endParaRPr b="1"/>
          </a:p>
        </p:txBody>
      </p:sp>
      <p:pic>
        <p:nvPicPr>
          <p:cNvPr id="307" name="Google Shape;307;p28"/>
          <p:cNvPicPr preferRelativeResize="0"/>
          <p:nvPr/>
        </p:nvPicPr>
        <p:blipFill>
          <a:blip r:embed="rId4">
            <a:alphaModFix/>
          </a:blip>
          <a:stretch>
            <a:fillRect/>
          </a:stretch>
        </p:blipFill>
        <p:spPr>
          <a:xfrm>
            <a:off x="8151605" y="29966"/>
            <a:ext cx="968861" cy="393600"/>
          </a:xfrm>
          <a:prstGeom prst="rect">
            <a:avLst/>
          </a:prstGeom>
          <a:noFill/>
          <a:ln>
            <a:noFill/>
          </a:ln>
        </p:spPr>
      </p:pic>
      <p:pic>
        <p:nvPicPr>
          <p:cNvPr id="308" name="Google Shape;308;p28"/>
          <p:cNvPicPr preferRelativeResize="0"/>
          <p:nvPr/>
        </p:nvPicPr>
        <p:blipFill>
          <a:blip r:embed="rId5">
            <a:alphaModFix/>
          </a:blip>
          <a:stretch>
            <a:fillRect/>
          </a:stretch>
        </p:blipFill>
        <p:spPr>
          <a:xfrm>
            <a:off x="206883" y="1355600"/>
            <a:ext cx="2513625" cy="1303625"/>
          </a:xfrm>
          <a:prstGeom prst="rect">
            <a:avLst/>
          </a:prstGeom>
          <a:noFill/>
          <a:ln>
            <a:noFill/>
          </a:ln>
        </p:spPr>
      </p:pic>
      <p:pic>
        <p:nvPicPr>
          <p:cNvPr id="309" name="Google Shape;309;p28"/>
          <p:cNvPicPr preferRelativeResize="0"/>
          <p:nvPr/>
        </p:nvPicPr>
        <p:blipFill>
          <a:blip r:embed="rId6">
            <a:alphaModFix/>
          </a:blip>
          <a:stretch>
            <a:fillRect/>
          </a:stretch>
        </p:blipFill>
        <p:spPr>
          <a:xfrm>
            <a:off x="3376733" y="1344042"/>
            <a:ext cx="2513619" cy="1303625"/>
          </a:xfrm>
          <a:prstGeom prst="rect">
            <a:avLst/>
          </a:prstGeom>
          <a:noFill/>
          <a:ln>
            <a:noFill/>
          </a:ln>
        </p:spPr>
      </p:pic>
      <p:pic>
        <p:nvPicPr>
          <p:cNvPr id="310" name="Google Shape;310;p28"/>
          <p:cNvPicPr preferRelativeResize="0"/>
          <p:nvPr/>
        </p:nvPicPr>
        <p:blipFill>
          <a:blip r:embed="rId7">
            <a:alphaModFix/>
          </a:blip>
          <a:stretch>
            <a:fillRect/>
          </a:stretch>
        </p:blipFill>
        <p:spPr>
          <a:xfrm>
            <a:off x="6450042" y="1355588"/>
            <a:ext cx="2364938" cy="1226513"/>
          </a:xfrm>
          <a:prstGeom prst="rect">
            <a:avLst/>
          </a:prstGeom>
          <a:noFill/>
          <a:ln>
            <a:noFill/>
          </a:ln>
        </p:spPr>
      </p:pic>
      <p:sp>
        <p:nvSpPr>
          <p:cNvPr id="311" name="Google Shape;311;p28"/>
          <p:cNvSpPr/>
          <p:nvPr/>
        </p:nvSpPr>
        <p:spPr>
          <a:xfrm>
            <a:off x="260475" y="636725"/>
            <a:ext cx="8531400" cy="25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Text Mining: </a:t>
            </a:r>
            <a:r>
              <a:rPr lang="en" sz="1200"/>
              <a:t>Word Clouds by Review Stars</a:t>
            </a:r>
            <a:endParaRPr sz="1200"/>
          </a:p>
        </p:txBody>
      </p:sp>
      <p:sp>
        <p:nvSpPr>
          <p:cNvPr id="312" name="Google Shape;312;p28"/>
          <p:cNvSpPr/>
          <p:nvPr/>
        </p:nvSpPr>
        <p:spPr>
          <a:xfrm>
            <a:off x="1327346" y="1061733"/>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4304271" y="1061733"/>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4599608" y="1061733"/>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7140354" y="1061733"/>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7435692" y="1061733"/>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7731509" y="1061733"/>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2382588" y="3065271"/>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2677925" y="3065271"/>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2973263" y="3065271"/>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3268600" y="3065271"/>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5547463" y="3065271"/>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5842800" y="3065271"/>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6138138" y="3065271"/>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6433475" y="3065271"/>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6728825" y="3065271"/>
            <a:ext cx="272700" cy="2592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28"/>
          <p:cNvPicPr preferRelativeResize="0"/>
          <p:nvPr/>
        </p:nvPicPr>
        <p:blipFill>
          <a:blip r:embed="rId8">
            <a:alphaModFix/>
          </a:blip>
          <a:stretch>
            <a:fillRect/>
          </a:stretch>
        </p:blipFill>
        <p:spPr>
          <a:xfrm>
            <a:off x="1676247" y="3354322"/>
            <a:ext cx="2513625" cy="1303628"/>
          </a:xfrm>
          <a:prstGeom prst="rect">
            <a:avLst/>
          </a:prstGeom>
          <a:noFill/>
          <a:ln>
            <a:noFill/>
          </a:ln>
        </p:spPr>
      </p:pic>
      <p:pic>
        <p:nvPicPr>
          <p:cNvPr id="328" name="Google Shape;328;p28"/>
          <p:cNvPicPr preferRelativeResize="0"/>
          <p:nvPr/>
        </p:nvPicPr>
        <p:blipFill>
          <a:blip r:embed="rId9">
            <a:alphaModFix/>
          </a:blip>
          <a:stretch>
            <a:fillRect/>
          </a:stretch>
        </p:blipFill>
        <p:spPr>
          <a:xfrm>
            <a:off x="5141675" y="3341650"/>
            <a:ext cx="2513625" cy="13036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29"/>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335" name="Google Shape;335;p29"/>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Visualization: Mapping and Timeline</a:t>
            </a:r>
            <a:endParaRPr b="1"/>
          </a:p>
        </p:txBody>
      </p:sp>
      <p:sp>
        <p:nvSpPr>
          <p:cNvPr id="336" name="Google Shape;336;p29"/>
          <p:cNvSpPr/>
          <p:nvPr/>
        </p:nvSpPr>
        <p:spPr>
          <a:xfrm>
            <a:off x="212900" y="636725"/>
            <a:ext cx="8606100" cy="3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Covid-19 Impacts</a:t>
            </a:r>
            <a:endParaRPr b="1">
              <a:solidFill>
                <a:schemeClr val="dk1"/>
              </a:solidFill>
            </a:endParaRPr>
          </a:p>
        </p:txBody>
      </p:sp>
      <p:pic>
        <p:nvPicPr>
          <p:cNvPr id="337" name="Google Shape;337;p29"/>
          <p:cNvPicPr preferRelativeResize="0"/>
          <p:nvPr/>
        </p:nvPicPr>
        <p:blipFill>
          <a:blip r:embed="rId4">
            <a:alphaModFix/>
          </a:blip>
          <a:stretch>
            <a:fillRect/>
          </a:stretch>
        </p:blipFill>
        <p:spPr>
          <a:xfrm>
            <a:off x="8151605" y="29966"/>
            <a:ext cx="968861" cy="393600"/>
          </a:xfrm>
          <a:prstGeom prst="rect">
            <a:avLst/>
          </a:prstGeom>
          <a:noFill/>
          <a:ln>
            <a:noFill/>
          </a:ln>
        </p:spPr>
      </p:pic>
      <p:pic>
        <p:nvPicPr>
          <p:cNvPr id="338" name="Google Shape;338;p29"/>
          <p:cNvPicPr preferRelativeResize="0"/>
          <p:nvPr/>
        </p:nvPicPr>
        <p:blipFill>
          <a:blip r:embed="rId5">
            <a:alphaModFix/>
          </a:blip>
          <a:stretch>
            <a:fillRect/>
          </a:stretch>
        </p:blipFill>
        <p:spPr>
          <a:xfrm>
            <a:off x="-44288" y="636725"/>
            <a:ext cx="9120476" cy="4560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0"/>
          <p:cNvSpPr/>
          <p:nvPr/>
        </p:nvSpPr>
        <p:spPr>
          <a:xfrm>
            <a:off x="212900" y="636725"/>
            <a:ext cx="8606100" cy="3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Location Mapping: Finding High-Rated Restaurants</a:t>
            </a:r>
            <a:endParaRPr b="1"/>
          </a:p>
        </p:txBody>
      </p:sp>
      <p:sp>
        <p:nvSpPr>
          <p:cNvPr id="344" name="Google Shape;34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5" name="Google Shape;345;p30"/>
          <p:cNvPicPr preferRelativeResize="0"/>
          <p:nvPr/>
        </p:nvPicPr>
        <p:blipFill>
          <a:blip r:embed="rId3">
            <a:alphaModFix/>
          </a:blip>
          <a:stretch>
            <a:fillRect/>
          </a:stretch>
        </p:blipFill>
        <p:spPr>
          <a:xfrm>
            <a:off x="1538085" y="1185051"/>
            <a:ext cx="5960275" cy="3589875"/>
          </a:xfrm>
          <a:prstGeom prst="rect">
            <a:avLst/>
          </a:prstGeom>
          <a:noFill/>
          <a:ln>
            <a:noFill/>
          </a:ln>
        </p:spPr>
      </p:pic>
      <p:pic>
        <p:nvPicPr>
          <p:cNvPr id="346" name="Google Shape;346;p30"/>
          <p:cNvPicPr preferRelativeResize="0"/>
          <p:nvPr/>
        </p:nvPicPr>
        <p:blipFill rotWithShape="1">
          <a:blip r:embed="rId4">
            <a:alphaModFix/>
          </a:blip>
          <a:srcRect b="79939" l="42081" r="49698" t="15714"/>
          <a:stretch/>
        </p:blipFill>
        <p:spPr>
          <a:xfrm>
            <a:off x="0" y="4992600"/>
            <a:ext cx="7519200" cy="150900"/>
          </a:xfrm>
          <a:prstGeom prst="rect">
            <a:avLst/>
          </a:prstGeom>
          <a:noFill/>
          <a:ln>
            <a:noFill/>
          </a:ln>
        </p:spPr>
      </p:pic>
      <p:sp>
        <p:nvSpPr>
          <p:cNvPr id="347" name="Google Shape;347;p30"/>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Visualization: Mapping and Timeline</a:t>
            </a:r>
            <a:endParaRPr b="1"/>
          </a:p>
        </p:txBody>
      </p:sp>
      <p:pic>
        <p:nvPicPr>
          <p:cNvPr id="348" name="Google Shape;348;p30"/>
          <p:cNvPicPr preferRelativeResize="0"/>
          <p:nvPr/>
        </p:nvPicPr>
        <p:blipFill>
          <a:blip r:embed="rId5">
            <a:alphaModFix/>
          </a:blip>
          <a:stretch>
            <a:fillRect/>
          </a:stretch>
        </p:blipFill>
        <p:spPr>
          <a:xfrm>
            <a:off x="8151605" y="29966"/>
            <a:ext cx="968861" cy="39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31"/>
          <p:cNvPicPr preferRelativeResize="0"/>
          <p:nvPr/>
        </p:nvPicPr>
        <p:blipFill>
          <a:blip r:embed="rId3">
            <a:alphaModFix/>
          </a:blip>
          <a:stretch>
            <a:fillRect/>
          </a:stretch>
        </p:blipFill>
        <p:spPr>
          <a:xfrm>
            <a:off x="1388200" y="1118717"/>
            <a:ext cx="6142401" cy="3697976"/>
          </a:xfrm>
          <a:prstGeom prst="rect">
            <a:avLst/>
          </a:prstGeom>
          <a:noFill/>
          <a:ln>
            <a:noFill/>
          </a:ln>
        </p:spPr>
      </p:pic>
      <p:pic>
        <p:nvPicPr>
          <p:cNvPr id="355" name="Google Shape;355;p31"/>
          <p:cNvPicPr preferRelativeResize="0"/>
          <p:nvPr/>
        </p:nvPicPr>
        <p:blipFill rotWithShape="1">
          <a:blip r:embed="rId4">
            <a:alphaModFix/>
          </a:blip>
          <a:srcRect b="79939" l="42081" r="49698" t="15714"/>
          <a:stretch/>
        </p:blipFill>
        <p:spPr>
          <a:xfrm>
            <a:off x="0" y="4992600"/>
            <a:ext cx="7519200" cy="150900"/>
          </a:xfrm>
          <a:prstGeom prst="rect">
            <a:avLst/>
          </a:prstGeom>
          <a:noFill/>
          <a:ln>
            <a:noFill/>
          </a:ln>
        </p:spPr>
      </p:pic>
      <p:sp>
        <p:nvSpPr>
          <p:cNvPr id="356" name="Google Shape;356;p31"/>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Visualization: Mapping and Timeline</a:t>
            </a:r>
            <a:endParaRPr b="1"/>
          </a:p>
        </p:txBody>
      </p:sp>
      <p:sp>
        <p:nvSpPr>
          <p:cNvPr id="357" name="Google Shape;357;p31"/>
          <p:cNvSpPr/>
          <p:nvPr/>
        </p:nvSpPr>
        <p:spPr>
          <a:xfrm>
            <a:off x="212900" y="636725"/>
            <a:ext cx="8606100" cy="3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Location Mapping: Restaurants by Attributes</a:t>
            </a:r>
            <a:endParaRPr b="1"/>
          </a:p>
        </p:txBody>
      </p:sp>
      <p:pic>
        <p:nvPicPr>
          <p:cNvPr id="358" name="Google Shape;358;p31"/>
          <p:cNvPicPr preferRelativeResize="0"/>
          <p:nvPr/>
        </p:nvPicPr>
        <p:blipFill>
          <a:blip r:embed="rId5">
            <a:alphaModFix/>
          </a:blip>
          <a:stretch>
            <a:fillRect/>
          </a:stretch>
        </p:blipFill>
        <p:spPr>
          <a:xfrm>
            <a:off x="8151605" y="29966"/>
            <a:ext cx="968861" cy="39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b="18153" l="0" r="35337" t="0"/>
          <a:stretch/>
        </p:blipFill>
        <p:spPr>
          <a:xfrm>
            <a:off x="5156050" y="2304075"/>
            <a:ext cx="3987948" cy="2839424"/>
          </a:xfrm>
          <a:prstGeom prst="rect">
            <a:avLst/>
          </a:prstGeom>
          <a:noFill/>
          <a:ln>
            <a:noFill/>
          </a:ln>
        </p:spPr>
      </p:pic>
      <p:sp>
        <p:nvSpPr>
          <p:cNvPr id="63" name="Google Shape;63;p14"/>
          <p:cNvSpPr txBox="1"/>
          <p:nvPr>
            <p:ph type="title"/>
          </p:nvPr>
        </p:nvSpPr>
        <p:spPr>
          <a:xfrm>
            <a:off x="311700" y="64025"/>
            <a:ext cx="325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 name="Google Shape;65;p14"/>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66" name="Google Shape;66;p14"/>
          <p:cNvSpPr/>
          <p:nvPr/>
        </p:nvSpPr>
        <p:spPr>
          <a:xfrm>
            <a:off x="3591950" y="1238425"/>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7" name="Google Shape;67;p14"/>
          <p:cNvSpPr/>
          <p:nvPr/>
        </p:nvSpPr>
        <p:spPr>
          <a:xfrm rot="10800000">
            <a:off x="1186299" y="2709875"/>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8" name="Google Shape;68;p14"/>
          <p:cNvSpPr/>
          <p:nvPr/>
        </p:nvSpPr>
        <p:spPr>
          <a:xfrm flipH="1">
            <a:off x="1188474" y="1238425"/>
            <a:ext cx="2360400" cy="1410600"/>
          </a:xfrm>
          <a:prstGeom prst="round1Rect">
            <a:avLst>
              <a:gd fmla="val 16667" name="adj"/>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flipH="1" rot="10800000">
            <a:off x="3591950" y="2708850"/>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 name="Google Shape;70;p14"/>
          <p:cNvSpPr txBox="1"/>
          <p:nvPr>
            <p:ph idx="1" type="body"/>
          </p:nvPr>
        </p:nvSpPr>
        <p:spPr>
          <a:xfrm>
            <a:off x="1303300" y="1351650"/>
            <a:ext cx="2026200" cy="1168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BUSINESS PROBLEMS</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Questions/ Use Cases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Data Sources</a:t>
            </a:r>
            <a:endParaRPr b="1" sz="1200">
              <a:solidFill>
                <a:schemeClr val="lt1"/>
              </a:solidFill>
              <a:latin typeface="Roboto"/>
              <a:ea typeface="Roboto"/>
              <a:cs typeface="Roboto"/>
              <a:sym typeface="Roboto"/>
            </a:endParaRPr>
          </a:p>
        </p:txBody>
      </p:sp>
      <p:sp>
        <p:nvSpPr>
          <p:cNvPr id="71" name="Google Shape;71;p14"/>
          <p:cNvSpPr txBox="1"/>
          <p:nvPr>
            <p:ph idx="1" type="body"/>
          </p:nvPr>
        </p:nvSpPr>
        <p:spPr>
          <a:xfrm>
            <a:off x="3625150" y="1316724"/>
            <a:ext cx="2206500" cy="132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DATA EXPLORATION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Data Preparation</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Exploratory Data Analysis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Visualizations</a:t>
            </a:r>
            <a:endParaRPr b="1" sz="1200">
              <a:solidFill>
                <a:schemeClr val="lt1"/>
              </a:solidFill>
              <a:latin typeface="Roboto"/>
              <a:ea typeface="Roboto"/>
              <a:cs typeface="Roboto"/>
              <a:sym typeface="Roboto"/>
            </a:endParaRPr>
          </a:p>
        </p:txBody>
      </p:sp>
      <p:sp>
        <p:nvSpPr>
          <p:cNvPr id="72" name="Google Shape;72;p14"/>
          <p:cNvSpPr txBox="1"/>
          <p:nvPr>
            <p:ph idx="1" type="body"/>
          </p:nvPr>
        </p:nvSpPr>
        <p:spPr>
          <a:xfrm>
            <a:off x="1303300" y="2723250"/>
            <a:ext cx="2206500" cy="132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MODELING &amp; EVALUATION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Recommendation System</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Classification</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Findings &amp; Insights</a:t>
            </a:r>
            <a:endParaRPr b="1" sz="1200">
              <a:solidFill>
                <a:schemeClr val="lt1"/>
              </a:solidFill>
              <a:latin typeface="Roboto"/>
              <a:ea typeface="Roboto"/>
              <a:cs typeface="Roboto"/>
              <a:sym typeface="Roboto"/>
            </a:endParaRPr>
          </a:p>
        </p:txBody>
      </p:sp>
      <p:sp>
        <p:nvSpPr>
          <p:cNvPr id="73" name="Google Shape;73;p14"/>
          <p:cNvSpPr txBox="1"/>
          <p:nvPr>
            <p:ph idx="1" type="body"/>
          </p:nvPr>
        </p:nvSpPr>
        <p:spPr>
          <a:xfrm>
            <a:off x="3668900" y="2753550"/>
            <a:ext cx="2283600" cy="11688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PROJECT EXECUTION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Platforms, Tools, Methods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Challenges &amp; Improvements</a:t>
            </a:r>
            <a:endParaRPr b="1" sz="1200">
              <a:solidFill>
                <a:schemeClr val="lt1"/>
              </a:solidFill>
              <a:latin typeface="Roboto"/>
              <a:ea typeface="Roboto"/>
              <a:cs typeface="Roboto"/>
              <a:sym typeface="Roboto"/>
            </a:endParaRPr>
          </a:p>
        </p:txBody>
      </p:sp>
      <p:sp>
        <p:nvSpPr>
          <p:cNvPr id="74" name="Google Shape;74;p14"/>
          <p:cNvSpPr/>
          <p:nvPr/>
        </p:nvSpPr>
        <p:spPr>
          <a:xfrm>
            <a:off x="879450" y="1008225"/>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1</a:t>
            </a:r>
            <a:endParaRPr b="1" sz="2100">
              <a:solidFill>
                <a:schemeClr val="lt1"/>
              </a:solidFill>
            </a:endParaRPr>
          </a:p>
        </p:txBody>
      </p:sp>
      <p:sp>
        <p:nvSpPr>
          <p:cNvPr id="75" name="Google Shape;75;p14"/>
          <p:cNvSpPr/>
          <p:nvPr/>
        </p:nvSpPr>
        <p:spPr>
          <a:xfrm>
            <a:off x="5749525" y="1008225"/>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2</a:t>
            </a:r>
            <a:endParaRPr b="1" sz="2100">
              <a:solidFill>
                <a:schemeClr val="lt1"/>
              </a:solidFill>
            </a:endParaRPr>
          </a:p>
        </p:txBody>
      </p:sp>
      <p:sp>
        <p:nvSpPr>
          <p:cNvPr id="76" name="Google Shape;76;p14"/>
          <p:cNvSpPr/>
          <p:nvPr/>
        </p:nvSpPr>
        <p:spPr>
          <a:xfrm>
            <a:off x="879450" y="3846150"/>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3</a:t>
            </a:r>
            <a:endParaRPr b="1" sz="2100">
              <a:solidFill>
                <a:schemeClr val="lt1"/>
              </a:solidFill>
            </a:endParaRPr>
          </a:p>
        </p:txBody>
      </p:sp>
      <p:sp>
        <p:nvSpPr>
          <p:cNvPr id="77" name="Google Shape;77;p14"/>
          <p:cNvSpPr/>
          <p:nvPr/>
        </p:nvSpPr>
        <p:spPr>
          <a:xfrm>
            <a:off x="5749525" y="3846150"/>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4</a:t>
            </a:r>
            <a:endParaRPr b="1" sz="2100">
              <a:solidFill>
                <a:schemeClr val="lt1"/>
              </a:solidFill>
            </a:endParaRPr>
          </a:p>
        </p:txBody>
      </p:sp>
      <p:pic>
        <p:nvPicPr>
          <p:cNvPr id="78" name="Google Shape;78;p14"/>
          <p:cNvPicPr preferRelativeResize="0"/>
          <p:nvPr/>
        </p:nvPicPr>
        <p:blipFill>
          <a:blip r:embed="rId4">
            <a:alphaModFix/>
          </a:blip>
          <a:stretch>
            <a:fillRect/>
          </a:stretch>
        </p:blipFill>
        <p:spPr>
          <a:xfrm>
            <a:off x="8151605" y="29966"/>
            <a:ext cx="968861" cy="393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2"/>
          <p:cNvPicPr preferRelativeResize="0"/>
          <p:nvPr/>
        </p:nvPicPr>
        <p:blipFill rotWithShape="1">
          <a:blip r:embed="rId3">
            <a:alphaModFix/>
          </a:blip>
          <a:srcRect b="18153" l="0" r="35337" t="0"/>
          <a:stretch/>
        </p:blipFill>
        <p:spPr>
          <a:xfrm>
            <a:off x="5156050" y="2304075"/>
            <a:ext cx="3987948" cy="2839424"/>
          </a:xfrm>
          <a:prstGeom prst="rect">
            <a:avLst/>
          </a:prstGeom>
          <a:noFill/>
          <a:ln>
            <a:noFill/>
          </a:ln>
        </p:spPr>
      </p:pic>
      <p:pic>
        <p:nvPicPr>
          <p:cNvPr id="364" name="Google Shape;364;p32"/>
          <p:cNvPicPr preferRelativeResize="0"/>
          <p:nvPr/>
        </p:nvPicPr>
        <p:blipFill rotWithShape="1">
          <a:blip r:embed="rId4">
            <a:alphaModFix/>
          </a:blip>
          <a:srcRect b="22316" l="8971" r="10777" t="22553"/>
          <a:stretch/>
        </p:blipFill>
        <p:spPr>
          <a:xfrm>
            <a:off x="7828375" y="76200"/>
            <a:ext cx="1239426" cy="478950"/>
          </a:xfrm>
          <a:prstGeom prst="rect">
            <a:avLst/>
          </a:prstGeom>
          <a:noFill/>
          <a:ln>
            <a:noFill/>
          </a:ln>
        </p:spPr>
      </p:pic>
      <p:sp>
        <p:nvSpPr>
          <p:cNvPr id="365" name="Google Shape;36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6" name="Google Shape;366;p32"/>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367" name="Google Shape;367;p32"/>
          <p:cNvSpPr/>
          <p:nvPr/>
        </p:nvSpPr>
        <p:spPr>
          <a:xfrm>
            <a:off x="3591950" y="1238425"/>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8" name="Google Shape;368;p32"/>
          <p:cNvSpPr/>
          <p:nvPr/>
        </p:nvSpPr>
        <p:spPr>
          <a:xfrm rot="10800000">
            <a:off x="1186299" y="2709875"/>
            <a:ext cx="2360400" cy="1410600"/>
          </a:xfrm>
          <a:prstGeom prst="round1Rect">
            <a:avLst>
              <a:gd fmla="val 16667" name="adj"/>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9" name="Google Shape;369;p32"/>
          <p:cNvSpPr/>
          <p:nvPr/>
        </p:nvSpPr>
        <p:spPr>
          <a:xfrm flipH="1">
            <a:off x="1188474" y="1238425"/>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 name="Google Shape;370;p32"/>
          <p:cNvSpPr/>
          <p:nvPr/>
        </p:nvSpPr>
        <p:spPr>
          <a:xfrm flipH="1" rot="10800000">
            <a:off x="3591950" y="2708850"/>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1" name="Google Shape;371;p32"/>
          <p:cNvSpPr txBox="1"/>
          <p:nvPr>
            <p:ph idx="1" type="body"/>
          </p:nvPr>
        </p:nvSpPr>
        <p:spPr>
          <a:xfrm>
            <a:off x="1303300" y="1351650"/>
            <a:ext cx="2026200" cy="1168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BUSINESS PROBLEMS</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Questions/ Use Cases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Data Sources</a:t>
            </a:r>
            <a:endParaRPr b="1" sz="1200">
              <a:solidFill>
                <a:schemeClr val="lt1"/>
              </a:solidFill>
              <a:latin typeface="Roboto"/>
              <a:ea typeface="Roboto"/>
              <a:cs typeface="Roboto"/>
              <a:sym typeface="Roboto"/>
            </a:endParaRPr>
          </a:p>
        </p:txBody>
      </p:sp>
      <p:sp>
        <p:nvSpPr>
          <p:cNvPr id="372" name="Google Shape;372;p32"/>
          <p:cNvSpPr txBox="1"/>
          <p:nvPr>
            <p:ph idx="1" type="body"/>
          </p:nvPr>
        </p:nvSpPr>
        <p:spPr>
          <a:xfrm>
            <a:off x="3625150" y="1316724"/>
            <a:ext cx="2206500" cy="132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DATA EXPLORATION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Data Preparation</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Exploratory Data Analysis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Visualizations</a:t>
            </a:r>
            <a:endParaRPr b="1" sz="1200">
              <a:solidFill>
                <a:schemeClr val="lt1"/>
              </a:solidFill>
              <a:latin typeface="Roboto"/>
              <a:ea typeface="Roboto"/>
              <a:cs typeface="Roboto"/>
              <a:sym typeface="Roboto"/>
            </a:endParaRPr>
          </a:p>
        </p:txBody>
      </p:sp>
      <p:sp>
        <p:nvSpPr>
          <p:cNvPr id="373" name="Google Shape;373;p32"/>
          <p:cNvSpPr txBox="1"/>
          <p:nvPr>
            <p:ph idx="1" type="body"/>
          </p:nvPr>
        </p:nvSpPr>
        <p:spPr>
          <a:xfrm>
            <a:off x="1303300" y="2723250"/>
            <a:ext cx="2206500" cy="132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MODELING &amp; EVALUATION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Recommendation System</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Classification</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Findings &amp; Insights</a:t>
            </a:r>
            <a:endParaRPr b="1" sz="1200">
              <a:solidFill>
                <a:schemeClr val="lt1"/>
              </a:solidFill>
              <a:latin typeface="Roboto"/>
              <a:ea typeface="Roboto"/>
              <a:cs typeface="Roboto"/>
              <a:sym typeface="Roboto"/>
            </a:endParaRPr>
          </a:p>
        </p:txBody>
      </p:sp>
      <p:sp>
        <p:nvSpPr>
          <p:cNvPr id="374" name="Google Shape;374;p32"/>
          <p:cNvSpPr txBox="1"/>
          <p:nvPr>
            <p:ph idx="1" type="body"/>
          </p:nvPr>
        </p:nvSpPr>
        <p:spPr>
          <a:xfrm>
            <a:off x="3668900" y="2753550"/>
            <a:ext cx="2283600" cy="11688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PROJECT EXECUTION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Platforms, Tools, Methods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Challenges &amp; Improvements</a:t>
            </a:r>
            <a:endParaRPr b="1" sz="1200">
              <a:solidFill>
                <a:schemeClr val="lt1"/>
              </a:solidFill>
              <a:latin typeface="Roboto"/>
              <a:ea typeface="Roboto"/>
              <a:cs typeface="Roboto"/>
              <a:sym typeface="Roboto"/>
            </a:endParaRPr>
          </a:p>
        </p:txBody>
      </p:sp>
      <p:sp>
        <p:nvSpPr>
          <p:cNvPr id="375" name="Google Shape;375;p32"/>
          <p:cNvSpPr/>
          <p:nvPr/>
        </p:nvSpPr>
        <p:spPr>
          <a:xfrm>
            <a:off x="879450" y="1008225"/>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1</a:t>
            </a:r>
            <a:endParaRPr b="1" sz="2100">
              <a:solidFill>
                <a:schemeClr val="lt1"/>
              </a:solidFill>
            </a:endParaRPr>
          </a:p>
        </p:txBody>
      </p:sp>
      <p:sp>
        <p:nvSpPr>
          <p:cNvPr id="376" name="Google Shape;376;p32"/>
          <p:cNvSpPr/>
          <p:nvPr/>
        </p:nvSpPr>
        <p:spPr>
          <a:xfrm>
            <a:off x="5749525" y="1008225"/>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2</a:t>
            </a:r>
            <a:endParaRPr b="1" sz="2100">
              <a:solidFill>
                <a:schemeClr val="lt1"/>
              </a:solidFill>
            </a:endParaRPr>
          </a:p>
        </p:txBody>
      </p:sp>
      <p:sp>
        <p:nvSpPr>
          <p:cNvPr id="377" name="Google Shape;377;p32"/>
          <p:cNvSpPr/>
          <p:nvPr/>
        </p:nvSpPr>
        <p:spPr>
          <a:xfrm>
            <a:off x="879450" y="3846150"/>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3</a:t>
            </a:r>
            <a:endParaRPr b="1" sz="2100">
              <a:solidFill>
                <a:schemeClr val="lt1"/>
              </a:solidFill>
            </a:endParaRPr>
          </a:p>
        </p:txBody>
      </p:sp>
      <p:sp>
        <p:nvSpPr>
          <p:cNvPr id="378" name="Google Shape;378;p32"/>
          <p:cNvSpPr/>
          <p:nvPr/>
        </p:nvSpPr>
        <p:spPr>
          <a:xfrm>
            <a:off x="5749525" y="3846150"/>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4</a:t>
            </a:r>
            <a:endParaRPr b="1" sz="2100">
              <a:solidFill>
                <a:schemeClr val="lt1"/>
              </a:solidFill>
            </a:endParaRPr>
          </a:p>
        </p:txBody>
      </p:sp>
      <p:sp>
        <p:nvSpPr>
          <p:cNvPr id="379" name="Google Shape;379;p32"/>
          <p:cNvSpPr txBox="1"/>
          <p:nvPr>
            <p:ph type="title"/>
          </p:nvPr>
        </p:nvSpPr>
        <p:spPr>
          <a:xfrm>
            <a:off x="311700" y="64025"/>
            <a:ext cx="325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33"/>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386" name="Google Shape;386;p33"/>
          <p:cNvSpPr txBox="1"/>
          <p:nvPr>
            <p:ph type="title"/>
          </p:nvPr>
        </p:nvSpPr>
        <p:spPr>
          <a:xfrm>
            <a:off x="159300" y="64025"/>
            <a:ext cx="7090800" cy="93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Recommendation Systems:</a:t>
            </a:r>
            <a:endParaRPr b="1"/>
          </a:p>
          <a:p>
            <a:pPr indent="0" lvl="0" marL="0" rtl="0" algn="l">
              <a:spcBef>
                <a:spcPts val="0"/>
              </a:spcBef>
              <a:spcAft>
                <a:spcPts val="0"/>
              </a:spcAft>
              <a:buNone/>
            </a:pPr>
            <a:r>
              <a:rPr i="1" lang="en"/>
              <a:t>Collaborative Filtering </a:t>
            </a:r>
            <a:endParaRPr i="1"/>
          </a:p>
        </p:txBody>
      </p:sp>
      <p:sp>
        <p:nvSpPr>
          <p:cNvPr id="387" name="Google Shape;387;p33"/>
          <p:cNvSpPr/>
          <p:nvPr/>
        </p:nvSpPr>
        <p:spPr>
          <a:xfrm>
            <a:off x="237852" y="1058275"/>
            <a:ext cx="8389200" cy="586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Method: Alternating Least Squares (ALS)</a:t>
            </a:r>
            <a:endParaRPr sz="1100"/>
          </a:p>
          <a:p>
            <a:pPr indent="0" lvl="0" marL="0" rtl="0" algn="l">
              <a:spcBef>
                <a:spcPts val="0"/>
              </a:spcBef>
              <a:spcAft>
                <a:spcPts val="0"/>
              </a:spcAft>
              <a:buNone/>
            </a:pPr>
            <a:r>
              <a:rPr lang="en" sz="1100"/>
              <a:t>Recommend users based on their reviewed restaurants and ratings</a:t>
            </a:r>
            <a:endParaRPr sz="1100"/>
          </a:p>
          <a:p>
            <a:pPr indent="0" lvl="0" marL="0" rtl="0" algn="l">
              <a:spcBef>
                <a:spcPts val="0"/>
              </a:spcBef>
              <a:spcAft>
                <a:spcPts val="0"/>
              </a:spcAft>
              <a:buNone/>
            </a:pPr>
            <a:r>
              <a:rPr lang="en" sz="1100"/>
              <a:t>RMSE = 1.54</a:t>
            </a:r>
            <a:endParaRPr sz="1100"/>
          </a:p>
        </p:txBody>
      </p:sp>
      <p:sp>
        <p:nvSpPr>
          <p:cNvPr id="388" name="Google Shape;388;p33"/>
          <p:cNvSpPr txBox="1"/>
          <p:nvPr/>
        </p:nvSpPr>
        <p:spPr>
          <a:xfrm>
            <a:off x="161650" y="1649600"/>
            <a:ext cx="134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Example Results:</a:t>
            </a:r>
            <a:endParaRPr/>
          </a:p>
        </p:txBody>
      </p:sp>
      <p:sp>
        <p:nvSpPr>
          <p:cNvPr id="389" name="Google Shape;389;p33"/>
          <p:cNvSpPr txBox="1"/>
          <p:nvPr/>
        </p:nvSpPr>
        <p:spPr>
          <a:xfrm>
            <a:off x="3652050" y="1837375"/>
            <a:ext cx="1491600" cy="35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Input: User #9053</a:t>
            </a:r>
            <a:endParaRPr b="1" sz="1100">
              <a:solidFill>
                <a:schemeClr val="dk1"/>
              </a:solidFill>
            </a:endParaRPr>
          </a:p>
        </p:txBody>
      </p:sp>
      <p:pic>
        <p:nvPicPr>
          <p:cNvPr id="390" name="Google Shape;390;p33"/>
          <p:cNvPicPr preferRelativeResize="0"/>
          <p:nvPr/>
        </p:nvPicPr>
        <p:blipFill>
          <a:blip r:embed="rId4">
            <a:alphaModFix/>
          </a:blip>
          <a:stretch>
            <a:fillRect/>
          </a:stretch>
        </p:blipFill>
        <p:spPr>
          <a:xfrm>
            <a:off x="514200" y="2508900"/>
            <a:ext cx="3366450" cy="1773401"/>
          </a:xfrm>
          <a:prstGeom prst="rect">
            <a:avLst/>
          </a:prstGeom>
          <a:noFill/>
          <a:ln>
            <a:noFill/>
          </a:ln>
        </p:spPr>
      </p:pic>
      <p:sp>
        <p:nvSpPr>
          <p:cNvPr id="391" name="Google Shape;391;p33"/>
          <p:cNvSpPr txBox="1"/>
          <p:nvPr/>
        </p:nvSpPr>
        <p:spPr>
          <a:xfrm>
            <a:off x="492700" y="2191375"/>
            <a:ext cx="1080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Past Reviews</a:t>
            </a:r>
            <a:endParaRPr b="1" sz="1100">
              <a:solidFill>
                <a:schemeClr val="dk1"/>
              </a:solidFill>
            </a:endParaRPr>
          </a:p>
        </p:txBody>
      </p:sp>
      <p:sp>
        <p:nvSpPr>
          <p:cNvPr id="392" name="Google Shape;392;p33"/>
          <p:cNvSpPr txBox="1"/>
          <p:nvPr/>
        </p:nvSpPr>
        <p:spPr>
          <a:xfrm>
            <a:off x="6925925" y="2191375"/>
            <a:ext cx="149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Recommendations</a:t>
            </a:r>
            <a:endParaRPr b="1" sz="1100">
              <a:solidFill>
                <a:schemeClr val="dk1"/>
              </a:solidFill>
            </a:endParaRPr>
          </a:p>
        </p:txBody>
      </p:sp>
      <p:cxnSp>
        <p:nvCxnSpPr>
          <p:cNvPr id="393" name="Google Shape;393;p33"/>
          <p:cNvCxnSpPr>
            <a:stCxn id="389" idx="1"/>
            <a:endCxn id="390" idx="0"/>
          </p:cNvCxnSpPr>
          <p:nvPr/>
        </p:nvCxnSpPr>
        <p:spPr>
          <a:xfrm flipH="1">
            <a:off x="2197350" y="2014375"/>
            <a:ext cx="1454700" cy="494400"/>
          </a:xfrm>
          <a:prstGeom prst="bentConnector2">
            <a:avLst/>
          </a:prstGeom>
          <a:noFill/>
          <a:ln cap="flat" cmpd="sng" w="9525">
            <a:solidFill>
              <a:schemeClr val="dk2"/>
            </a:solidFill>
            <a:prstDash val="solid"/>
            <a:round/>
            <a:headEnd len="med" w="med" type="none"/>
            <a:tailEnd len="med" w="med" type="none"/>
          </a:ln>
        </p:spPr>
      </p:cxnSp>
      <p:cxnSp>
        <p:nvCxnSpPr>
          <p:cNvPr id="394" name="Google Shape;394;p33"/>
          <p:cNvCxnSpPr>
            <a:stCxn id="389" idx="3"/>
            <a:endCxn id="395" idx="0"/>
          </p:cNvCxnSpPr>
          <p:nvPr/>
        </p:nvCxnSpPr>
        <p:spPr>
          <a:xfrm>
            <a:off x="5143650" y="2014375"/>
            <a:ext cx="1642500" cy="4944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96" name="Google Shape;396;p33"/>
          <p:cNvSpPr/>
          <p:nvPr/>
        </p:nvSpPr>
        <p:spPr>
          <a:xfrm>
            <a:off x="4069925" y="3031425"/>
            <a:ext cx="330300" cy="7479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1997975" y="3313975"/>
            <a:ext cx="604500" cy="150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000"/>
          </a:p>
        </p:txBody>
      </p:sp>
      <p:pic>
        <p:nvPicPr>
          <p:cNvPr id="398" name="Google Shape;398;p33"/>
          <p:cNvPicPr preferRelativeResize="0"/>
          <p:nvPr/>
        </p:nvPicPr>
        <p:blipFill>
          <a:blip r:embed="rId5">
            <a:alphaModFix/>
          </a:blip>
          <a:stretch>
            <a:fillRect/>
          </a:stretch>
        </p:blipFill>
        <p:spPr>
          <a:xfrm>
            <a:off x="8151605" y="29966"/>
            <a:ext cx="968861" cy="393600"/>
          </a:xfrm>
          <a:prstGeom prst="rect">
            <a:avLst/>
          </a:prstGeom>
          <a:noFill/>
          <a:ln>
            <a:noFill/>
          </a:ln>
        </p:spPr>
      </p:pic>
      <p:pic>
        <p:nvPicPr>
          <p:cNvPr id="399" name="Google Shape;399;p33"/>
          <p:cNvPicPr preferRelativeResize="0"/>
          <p:nvPr/>
        </p:nvPicPr>
        <p:blipFill>
          <a:blip r:embed="rId6">
            <a:alphaModFix/>
          </a:blip>
          <a:stretch>
            <a:fillRect/>
          </a:stretch>
        </p:blipFill>
        <p:spPr>
          <a:xfrm>
            <a:off x="4422627" y="2693650"/>
            <a:ext cx="4697848" cy="2092687"/>
          </a:xfrm>
          <a:prstGeom prst="rect">
            <a:avLst/>
          </a:prstGeom>
          <a:noFill/>
          <a:ln>
            <a:noFill/>
          </a:ln>
        </p:spPr>
      </p:pic>
      <p:sp>
        <p:nvSpPr>
          <p:cNvPr id="400" name="Google Shape;400;p33"/>
          <p:cNvSpPr/>
          <p:nvPr/>
        </p:nvSpPr>
        <p:spPr>
          <a:xfrm>
            <a:off x="6269275" y="3384400"/>
            <a:ext cx="2751900" cy="24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000"/>
          </a:p>
        </p:txBody>
      </p:sp>
      <p:pic>
        <p:nvPicPr>
          <p:cNvPr id="401" name="Google Shape;401;p33"/>
          <p:cNvPicPr preferRelativeResize="0"/>
          <p:nvPr/>
        </p:nvPicPr>
        <p:blipFill>
          <a:blip r:embed="rId7">
            <a:alphaModFix/>
          </a:blip>
          <a:stretch>
            <a:fillRect/>
          </a:stretch>
        </p:blipFill>
        <p:spPr>
          <a:xfrm>
            <a:off x="5037950" y="65575"/>
            <a:ext cx="2393224" cy="933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34"/>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Recommendation Systems:</a:t>
            </a:r>
            <a:endParaRPr b="1"/>
          </a:p>
          <a:p>
            <a:pPr indent="0" lvl="0" marL="0" rtl="0" algn="l">
              <a:spcBef>
                <a:spcPts val="0"/>
              </a:spcBef>
              <a:spcAft>
                <a:spcPts val="0"/>
              </a:spcAft>
              <a:buNone/>
            </a:pPr>
            <a:r>
              <a:rPr i="1" lang="en"/>
              <a:t>Content-Based Filtering</a:t>
            </a:r>
            <a:endParaRPr i="1"/>
          </a:p>
        </p:txBody>
      </p:sp>
      <p:pic>
        <p:nvPicPr>
          <p:cNvPr id="408" name="Google Shape;408;p34"/>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409" name="Google Shape;409;p34"/>
          <p:cNvSpPr/>
          <p:nvPr/>
        </p:nvSpPr>
        <p:spPr>
          <a:xfrm>
            <a:off x="314050" y="1058275"/>
            <a:ext cx="8465400" cy="47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Method	: Cosine Similarity</a:t>
            </a:r>
            <a:endParaRPr sz="1100"/>
          </a:p>
          <a:p>
            <a:pPr indent="0" lvl="0" marL="0" rtl="0" algn="l">
              <a:spcBef>
                <a:spcPts val="0"/>
              </a:spcBef>
              <a:spcAft>
                <a:spcPts val="0"/>
              </a:spcAft>
              <a:buNone/>
            </a:pPr>
            <a:r>
              <a:rPr lang="en" sz="1100"/>
              <a:t>Text Pipeline	: RegexTokenizer, StopWordsRemover, Word2Vec</a:t>
            </a:r>
            <a:endParaRPr sz="1100"/>
          </a:p>
        </p:txBody>
      </p:sp>
      <p:sp>
        <p:nvSpPr>
          <p:cNvPr id="410" name="Google Shape;410;p34"/>
          <p:cNvSpPr txBox="1"/>
          <p:nvPr/>
        </p:nvSpPr>
        <p:spPr>
          <a:xfrm>
            <a:off x="314050" y="1529825"/>
            <a:ext cx="381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Approach 1: Recommend restaurants based on keyword</a:t>
            </a:r>
            <a:endParaRPr/>
          </a:p>
        </p:txBody>
      </p:sp>
      <p:sp>
        <p:nvSpPr>
          <p:cNvPr id="411" name="Google Shape;411;p34"/>
          <p:cNvSpPr txBox="1"/>
          <p:nvPr/>
        </p:nvSpPr>
        <p:spPr>
          <a:xfrm>
            <a:off x="314052" y="2794713"/>
            <a:ext cx="1196100" cy="95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000"/>
              <a:t>Keyword: “soup”</a:t>
            </a:r>
            <a:endParaRPr b="1" sz="1000"/>
          </a:p>
          <a:p>
            <a:pPr indent="0" lvl="0" marL="0" marR="0" rtl="0" algn="ctr">
              <a:lnSpc>
                <a:spcPct val="100000"/>
              </a:lnSpc>
              <a:spcBef>
                <a:spcPts val="0"/>
              </a:spcBef>
              <a:spcAft>
                <a:spcPts val="0"/>
              </a:spcAft>
              <a:buNone/>
            </a:pPr>
            <a:r>
              <a:t/>
            </a:r>
            <a:endParaRPr b="1" sz="1000"/>
          </a:p>
          <a:p>
            <a:pPr indent="0" lvl="0" marL="0" marR="0" rtl="0" algn="ctr">
              <a:lnSpc>
                <a:spcPct val="100000"/>
              </a:lnSpc>
              <a:spcBef>
                <a:spcPts val="0"/>
              </a:spcBef>
              <a:spcAft>
                <a:spcPts val="0"/>
              </a:spcAft>
              <a:buNone/>
            </a:pPr>
            <a:r>
              <a:rPr b="1" lang="en" sz="1000"/>
              <a:t>City:</a:t>
            </a:r>
            <a:endParaRPr b="1" sz="1000"/>
          </a:p>
          <a:p>
            <a:pPr indent="0" lvl="0" marL="0" marR="0" rtl="0" algn="ctr">
              <a:lnSpc>
                <a:spcPct val="100000"/>
              </a:lnSpc>
              <a:spcBef>
                <a:spcPts val="0"/>
              </a:spcBef>
              <a:spcAft>
                <a:spcPts val="0"/>
              </a:spcAft>
              <a:buNone/>
            </a:pPr>
            <a:r>
              <a:rPr lang="en" sz="1000"/>
              <a:t>North Vancouver</a:t>
            </a:r>
            <a:endParaRPr sz="1000"/>
          </a:p>
        </p:txBody>
      </p:sp>
      <p:pic>
        <p:nvPicPr>
          <p:cNvPr id="412" name="Google Shape;412;p34"/>
          <p:cNvPicPr preferRelativeResize="0"/>
          <p:nvPr/>
        </p:nvPicPr>
        <p:blipFill>
          <a:blip r:embed="rId4">
            <a:alphaModFix/>
          </a:blip>
          <a:stretch>
            <a:fillRect/>
          </a:stretch>
        </p:blipFill>
        <p:spPr>
          <a:xfrm>
            <a:off x="1688650" y="1958925"/>
            <a:ext cx="7090800" cy="2363608"/>
          </a:xfrm>
          <a:prstGeom prst="rect">
            <a:avLst/>
          </a:prstGeom>
          <a:noFill/>
          <a:ln>
            <a:noFill/>
          </a:ln>
        </p:spPr>
      </p:pic>
      <p:sp>
        <p:nvSpPr>
          <p:cNvPr id="413" name="Google Shape;413;p34"/>
          <p:cNvSpPr/>
          <p:nvPr/>
        </p:nvSpPr>
        <p:spPr>
          <a:xfrm>
            <a:off x="1535600" y="1987725"/>
            <a:ext cx="184500" cy="2363700"/>
          </a:xfrm>
          <a:prstGeom prst="leftBrace">
            <a:avLst>
              <a:gd fmla="val 50000" name="adj1"/>
              <a:gd fmla="val 5201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3247975" y="1958925"/>
            <a:ext cx="491700" cy="2363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000"/>
          </a:p>
        </p:txBody>
      </p:sp>
      <p:pic>
        <p:nvPicPr>
          <p:cNvPr id="415" name="Google Shape;415;p34"/>
          <p:cNvPicPr preferRelativeResize="0"/>
          <p:nvPr/>
        </p:nvPicPr>
        <p:blipFill>
          <a:blip r:embed="rId5">
            <a:alphaModFix/>
          </a:blip>
          <a:stretch>
            <a:fillRect/>
          </a:stretch>
        </p:blipFill>
        <p:spPr>
          <a:xfrm>
            <a:off x="8151605" y="29966"/>
            <a:ext cx="968861" cy="39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1" name="Google Shape;421;p35"/>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Recommendation Systems:</a:t>
            </a:r>
            <a:endParaRPr b="1"/>
          </a:p>
          <a:p>
            <a:pPr indent="0" lvl="0" marL="0" rtl="0" algn="l">
              <a:spcBef>
                <a:spcPts val="0"/>
              </a:spcBef>
              <a:spcAft>
                <a:spcPts val="0"/>
              </a:spcAft>
              <a:buNone/>
            </a:pPr>
            <a:r>
              <a:rPr i="1" lang="en"/>
              <a:t>Content-Based Filtering</a:t>
            </a:r>
            <a:endParaRPr i="1"/>
          </a:p>
        </p:txBody>
      </p:sp>
      <p:pic>
        <p:nvPicPr>
          <p:cNvPr id="422" name="Google Shape;422;p35"/>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423" name="Google Shape;423;p35"/>
          <p:cNvSpPr/>
          <p:nvPr/>
        </p:nvSpPr>
        <p:spPr>
          <a:xfrm>
            <a:off x="314050" y="1058275"/>
            <a:ext cx="8465400" cy="47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Method	: Cosine Similarity</a:t>
            </a:r>
            <a:endParaRPr sz="1100"/>
          </a:p>
          <a:p>
            <a:pPr indent="0" lvl="0" marL="0" rtl="0" algn="l">
              <a:spcBef>
                <a:spcPts val="0"/>
              </a:spcBef>
              <a:spcAft>
                <a:spcPts val="0"/>
              </a:spcAft>
              <a:buNone/>
            </a:pPr>
            <a:r>
              <a:rPr lang="en" sz="1100"/>
              <a:t>Text Pipeline	: RegexTokenizer, StopWordsRemover, Word2Vec</a:t>
            </a:r>
            <a:endParaRPr sz="1100"/>
          </a:p>
        </p:txBody>
      </p:sp>
      <p:sp>
        <p:nvSpPr>
          <p:cNvPr id="424" name="Google Shape;424;p35"/>
          <p:cNvSpPr txBox="1"/>
          <p:nvPr/>
        </p:nvSpPr>
        <p:spPr>
          <a:xfrm>
            <a:off x="314050" y="1529825"/>
            <a:ext cx="598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Approach 2: Recommend similar restaurants based restaurants’ reviews</a:t>
            </a:r>
            <a:endParaRPr/>
          </a:p>
        </p:txBody>
      </p:sp>
      <p:pic>
        <p:nvPicPr>
          <p:cNvPr id="425" name="Google Shape;425;p35"/>
          <p:cNvPicPr preferRelativeResize="0"/>
          <p:nvPr/>
        </p:nvPicPr>
        <p:blipFill>
          <a:blip r:embed="rId4">
            <a:alphaModFix/>
          </a:blip>
          <a:stretch>
            <a:fillRect/>
          </a:stretch>
        </p:blipFill>
        <p:spPr>
          <a:xfrm>
            <a:off x="3680300" y="2670050"/>
            <a:ext cx="5099158" cy="2067700"/>
          </a:xfrm>
          <a:prstGeom prst="rect">
            <a:avLst/>
          </a:prstGeom>
          <a:noFill/>
          <a:ln>
            <a:noFill/>
          </a:ln>
        </p:spPr>
      </p:pic>
      <p:sp>
        <p:nvSpPr>
          <p:cNvPr id="426" name="Google Shape;426;p35"/>
          <p:cNvSpPr txBox="1"/>
          <p:nvPr/>
        </p:nvSpPr>
        <p:spPr>
          <a:xfrm>
            <a:off x="384475" y="2571750"/>
            <a:ext cx="100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Input:</a:t>
            </a:r>
            <a:endParaRPr sz="1100">
              <a:solidFill>
                <a:schemeClr val="dk1"/>
              </a:solidFill>
            </a:endParaRPr>
          </a:p>
          <a:p>
            <a:pPr indent="0" lvl="0" marL="0" rtl="0" algn="l">
              <a:spcBef>
                <a:spcPts val="0"/>
              </a:spcBef>
              <a:spcAft>
                <a:spcPts val="0"/>
              </a:spcAft>
              <a:buNone/>
            </a:pPr>
            <a:r>
              <a:rPr lang="en" sz="1100">
                <a:solidFill>
                  <a:schemeClr val="dk1"/>
                </a:solidFill>
              </a:rPr>
              <a:t>Restaurants</a:t>
            </a:r>
            <a:endParaRPr sz="1100">
              <a:solidFill>
                <a:schemeClr val="dk1"/>
              </a:solidFill>
            </a:endParaRPr>
          </a:p>
        </p:txBody>
      </p:sp>
      <p:sp>
        <p:nvSpPr>
          <p:cNvPr id="427" name="Google Shape;427;p35"/>
          <p:cNvSpPr txBox="1"/>
          <p:nvPr/>
        </p:nvSpPr>
        <p:spPr>
          <a:xfrm>
            <a:off x="2141425" y="3867200"/>
            <a:ext cx="1440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Output:</a:t>
            </a:r>
            <a:endParaRPr sz="1100">
              <a:solidFill>
                <a:schemeClr val="dk1"/>
              </a:solidFill>
            </a:endParaRPr>
          </a:p>
          <a:p>
            <a:pPr indent="0" lvl="0" marL="0" rtl="0" algn="l">
              <a:spcBef>
                <a:spcPts val="0"/>
              </a:spcBef>
              <a:spcAft>
                <a:spcPts val="0"/>
              </a:spcAft>
              <a:buNone/>
            </a:pPr>
            <a:r>
              <a:rPr lang="en" sz="1100">
                <a:solidFill>
                  <a:schemeClr val="dk1"/>
                </a:solidFill>
              </a:rPr>
              <a:t>Top 10</a:t>
            </a:r>
            <a:endParaRPr sz="1100">
              <a:solidFill>
                <a:schemeClr val="dk1"/>
              </a:solidFill>
            </a:endParaRPr>
          </a:p>
          <a:p>
            <a:pPr indent="0" lvl="0" marL="0" rtl="0" algn="l">
              <a:spcBef>
                <a:spcPts val="0"/>
              </a:spcBef>
              <a:spcAft>
                <a:spcPts val="0"/>
              </a:spcAft>
              <a:buNone/>
            </a:pPr>
            <a:r>
              <a:rPr lang="en" sz="1100">
                <a:solidFill>
                  <a:schemeClr val="dk1"/>
                </a:solidFill>
              </a:rPr>
              <a:t>Recommendations</a:t>
            </a:r>
            <a:endParaRPr sz="1100">
              <a:solidFill>
                <a:schemeClr val="dk1"/>
              </a:solidFill>
            </a:endParaRPr>
          </a:p>
        </p:txBody>
      </p:sp>
      <p:cxnSp>
        <p:nvCxnSpPr>
          <p:cNvPr id="428" name="Google Shape;428;p35"/>
          <p:cNvCxnSpPr>
            <a:stCxn id="429" idx="2"/>
            <a:endCxn id="425" idx="1"/>
          </p:cNvCxnSpPr>
          <p:nvPr/>
        </p:nvCxnSpPr>
        <p:spPr>
          <a:xfrm flipH="1" rot="-5400000">
            <a:off x="2892350" y="2915950"/>
            <a:ext cx="1083900" cy="492000"/>
          </a:xfrm>
          <a:prstGeom prst="bentConnector2">
            <a:avLst/>
          </a:prstGeom>
          <a:noFill/>
          <a:ln cap="flat" cmpd="sng" w="9525">
            <a:solidFill>
              <a:schemeClr val="dk2"/>
            </a:solidFill>
            <a:prstDash val="solid"/>
            <a:round/>
            <a:headEnd len="med" w="med" type="none"/>
            <a:tailEnd len="med" w="med" type="none"/>
          </a:ln>
        </p:spPr>
      </p:cxnSp>
      <p:sp>
        <p:nvSpPr>
          <p:cNvPr id="430" name="Google Shape;430;p35"/>
          <p:cNvSpPr/>
          <p:nvPr/>
        </p:nvSpPr>
        <p:spPr>
          <a:xfrm>
            <a:off x="6301450" y="2670050"/>
            <a:ext cx="491700" cy="2067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000"/>
          </a:p>
        </p:txBody>
      </p:sp>
      <p:pic>
        <p:nvPicPr>
          <p:cNvPr id="431" name="Google Shape;431;p35"/>
          <p:cNvPicPr preferRelativeResize="0"/>
          <p:nvPr/>
        </p:nvPicPr>
        <p:blipFill>
          <a:blip r:embed="rId5">
            <a:alphaModFix/>
          </a:blip>
          <a:stretch>
            <a:fillRect/>
          </a:stretch>
        </p:blipFill>
        <p:spPr>
          <a:xfrm>
            <a:off x="8151605" y="29966"/>
            <a:ext cx="968861" cy="393600"/>
          </a:xfrm>
          <a:prstGeom prst="rect">
            <a:avLst/>
          </a:prstGeom>
          <a:noFill/>
          <a:ln>
            <a:noFill/>
          </a:ln>
        </p:spPr>
      </p:pic>
      <p:pic>
        <p:nvPicPr>
          <p:cNvPr id="432" name="Google Shape;432;p35"/>
          <p:cNvPicPr preferRelativeResize="0"/>
          <p:nvPr/>
        </p:nvPicPr>
        <p:blipFill>
          <a:blip r:embed="rId6">
            <a:alphaModFix/>
          </a:blip>
          <a:stretch>
            <a:fillRect/>
          </a:stretch>
        </p:blipFill>
        <p:spPr>
          <a:xfrm>
            <a:off x="314050" y="1773775"/>
            <a:ext cx="4513824" cy="797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6"/>
          <p:cNvPicPr preferRelativeResize="0"/>
          <p:nvPr/>
        </p:nvPicPr>
        <p:blipFill>
          <a:blip r:embed="rId3">
            <a:alphaModFix/>
          </a:blip>
          <a:stretch>
            <a:fillRect/>
          </a:stretch>
        </p:blipFill>
        <p:spPr>
          <a:xfrm>
            <a:off x="1846825" y="3007987"/>
            <a:ext cx="5672376" cy="1835188"/>
          </a:xfrm>
          <a:prstGeom prst="rect">
            <a:avLst/>
          </a:prstGeom>
          <a:noFill/>
          <a:ln>
            <a:noFill/>
          </a:ln>
        </p:spPr>
      </p:pic>
      <p:sp>
        <p:nvSpPr>
          <p:cNvPr id="438" name="Google Shape;43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36"/>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Recommendation Systems:</a:t>
            </a:r>
            <a:endParaRPr b="1"/>
          </a:p>
          <a:p>
            <a:pPr indent="0" lvl="0" marL="0" rtl="0" algn="l">
              <a:spcBef>
                <a:spcPts val="0"/>
              </a:spcBef>
              <a:spcAft>
                <a:spcPts val="0"/>
              </a:spcAft>
              <a:buNone/>
            </a:pPr>
            <a:r>
              <a:rPr i="1" lang="en"/>
              <a:t>Content-Based Filtering</a:t>
            </a:r>
            <a:endParaRPr i="1"/>
          </a:p>
        </p:txBody>
      </p:sp>
      <p:pic>
        <p:nvPicPr>
          <p:cNvPr id="440" name="Google Shape;440;p36"/>
          <p:cNvPicPr preferRelativeResize="0"/>
          <p:nvPr/>
        </p:nvPicPr>
        <p:blipFill rotWithShape="1">
          <a:blip r:embed="rId4">
            <a:alphaModFix/>
          </a:blip>
          <a:srcRect b="79939" l="42081" r="49698" t="15714"/>
          <a:stretch/>
        </p:blipFill>
        <p:spPr>
          <a:xfrm>
            <a:off x="0" y="4992600"/>
            <a:ext cx="7519200" cy="150900"/>
          </a:xfrm>
          <a:prstGeom prst="rect">
            <a:avLst/>
          </a:prstGeom>
          <a:noFill/>
          <a:ln>
            <a:noFill/>
          </a:ln>
        </p:spPr>
      </p:pic>
      <p:sp>
        <p:nvSpPr>
          <p:cNvPr id="441" name="Google Shape;441;p36"/>
          <p:cNvSpPr/>
          <p:nvPr/>
        </p:nvSpPr>
        <p:spPr>
          <a:xfrm>
            <a:off x="314050" y="1058275"/>
            <a:ext cx="8465400" cy="47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Method	: Cosine Similarity</a:t>
            </a:r>
            <a:endParaRPr sz="1100"/>
          </a:p>
          <a:p>
            <a:pPr indent="0" lvl="0" marL="0" rtl="0" algn="l">
              <a:spcBef>
                <a:spcPts val="0"/>
              </a:spcBef>
              <a:spcAft>
                <a:spcPts val="0"/>
              </a:spcAft>
              <a:buNone/>
            </a:pPr>
            <a:r>
              <a:rPr lang="en" sz="1100"/>
              <a:t>Text Pipeline	: RegexTokenizer, StopWordsRemover, Word2Vec</a:t>
            </a:r>
            <a:endParaRPr sz="1100"/>
          </a:p>
        </p:txBody>
      </p:sp>
      <p:sp>
        <p:nvSpPr>
          <p:cNvPr id="442" name="Google Shape;442;p36"/>
          <p:cNvSpPr txBox="1"/>
          <p:nvPr/>
        </p:nvSpPr>
        <p:spPr>
          <a:xfrm>
            <a:off x="314050" y="1529825"/>
            <a:ext cx="598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Approach 3: Recommend similar restaurants based users given reviews</a:t>
            </a:r>
            <a:endParaRPr/>
          </a:p>
        </p:txBody>
      </p:sp>
      <p:sp>
        <p:nvSpPr>
          <p:cNvPr id="443" name="Google Shape;443;p36"/>
          <p:cNvSpPr txBox="1"/>
          <p:nvPr/>
        </p:nvSpPr>
        <p:spPr>
          <a:xfrm>
            <a:off x="314050" y="2478400"/>
            <a:ext cx="1008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Input: Users</a:t>
            </a:r>
            <a:endParaRPr sz="1100">
              <a:solidFill>
                <a:schemeClr val="dk1"/>
              </a:solidFill>
            </a:endParaRPr>
          </a:p>
        </p:txBody>
      </p:sp>
      <p:sp>
        <p:nvSpPr>
          <p:cNvPr id="444" name="Google Shape;444;p36"/>
          <p:cNvSpPr txBox="1"/>
          <p:nvPr/>
        </p:nvSpPr>
        <p:spPr>
          <a:xfrm>
            <a:off x="314050" y="3180725"/>
            <a:ext cx="1440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Output:</a:t>
            </a:r>
            <a:endParaRPr sz="1100">
              <a:solidFill>
                <a:schemeClr val="dk1"/>
              </a:solidFill>
            </a:endParaRPr>
          </a:p>
          <a:p>
            <a:pPr indent="0" lvl="0" marL="0" rtl="0" algn="l">
              <a:spcBef>
                <a:spcPts val="0"/>
              </a:spcBef>
              <a:spcAft>
                <a:spcPts val="0"/>
              </a:spcAft>
              <a:buNone/>
            </a:pPr>
            <a:r>
              <a:rPr lang="en" sz="1100">
                <a:solidFill>
                  <a:schemeClr val="dk1"/>
                </a:solidFill>
              </a:rPr>
              <a:t>Top 10</a:t>
            </a:r>
            <a:endParaRPr sz="1100">
              <a:solidFill>
                <a:schemeClr val="dk1"/>
              </a:solidFill>
            </a:endParaRPr>
          </a:p>
          <a:p>
            <a:pPr indent="0" lvl="0" marL="0" rtl="0" algn="l">
              <a:spcBef>
                <a:spcPts val="0"/>
              </a:spcBef>
              <a:spcAft>
                <a:spcPts val="0"/>
              </a:spcAft>
              <a:buNone/>
            </a:pPr>
            <a:r>
              <a:rPr lang="en" sz="1100">
                <a:solidFill>
                  <a:schemeClr val="dk1"/>
                </a:solidFill>
              </a:rPr>
              <a:t>Recommendations</a:t>
            </a:r>
            <a:endParaRPr sz="1100">
              <a:solidFill>
                <a:schemeClr val="dk1"/>
              </a:solidFill>
            </a:endParaRPr>
          </a:p>
        </p:txBody>
      </p:sp>
      <p:sp>
        <p:nvSpPr>
          <p:cNvPr id="445" name="Google Shape;445;p36"/>
          <p:cNvSpPr/>
          <p:nvPr/>
        </p:nvSpPr>
        <p:spPr>
          <a:xfrm>
            <a:off x="3061900" y="3007975"/>
            <a:ext cx="421800" cy="1835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000"/>
          </a:p>
        </p:txBody>
      </p:sp>
      <p:pic>
        <p:nvPicPr>
          <p:cNvPr id="446" name="Google Shape;446;p36"/>
          <p:cNvPicPr preferRelativeResize="0"/>
          <p:nvPr/>
        </p:nvPicPr>
        <p:blipFill>
          <a:blip r:embed="rId5">
            <a:alphaModFix/>
          </a:blip>
          <a:stretch>
            <a:fillRect/>
          </a:stretch>
        </p:blipFill>
        <p:spPr>
          <a:xfrm>
            <a:off x="3353026" y="1958925"/>
            <a:ext cx="5307726" cy="808575"/>
          </a:xfrm>
          <a:prstGeom prst="rect">
            <a:avLst/>
          </a:prstGeom>
          <a:noFill/>
          <a:ln>
            <a:noFill/>
          </a:ln>
        </p:spPr>
      </p:pic>
      <p:pic>
        <p:nvPicPr>
          <p:cNvPr id="447" name="Google Shape;447;p36"/>
          <p:cNvPicPr preferRelativeResize="0"/>
          <p:nvPr/>
        </p:nvPicPr>
        <p:blipFill>
          <a:blip r:embed="rId6">
            <a:alphaModFix/>
          </a:blip>
          <a:stretch>
            <a:fillRect/>
          </a:stretch>
        </p:blipFill>
        <p:spPr>
          <a:xfrm>
            <a:off x="314050" y="1955213"/>
            <a:ext cx="2663574" cy="523200"/>
          </a:xfrm>
          <a:prstGeom prst="rect">
            <a:avLst/>
          </a:prstGeom>
          <a:noFill/>
          <a:ln>
            <a:noFill/>
          </a:ln>
        </p:spPr>
      </p:pic>
      <p:cxnSp>
        <p:nvCxnSpPr>
          <p:cNvPr id="448" name="Google Shape;448;p36"/>
          <p:cNvCxnSpPr>
            <a:stCxn id="447" idx="3"/>
            <a:endCxn id="446" idx="1"/>
          </p:cNvCxnSpPr>
          <p:nvPr/>
        </p:nvCxnSpPr>
        <p:spPr>
          <a:xfrm>
            <a:off x="2977624" y="2216812"/>
            <a:ext cx="375300" cy="146400"/>
          </a:xfrm>
          <a:prstGeom prst="bentConnector3">
            <a:avLst>
              <a:gd fmla="val 50014" name="adj1"/>
            </a:avLst>
          </a:prstGeom>
          <a:noFill/>
          <a:ln cap="flat" cmpd="sng" w="9525">
            <a:solidFill>
              <a:schemeClr val="dk2"/>
            </a:solidFill>
            <a:prstDash val="solid"/>
            <a:round/>
            <a:headEnd len="med" w="med" type="none"/>
            <a:tailEnd len="med" w="med" type="none"/>
          </a:ln>
        </p:spPr>
      </p:cxnSp>
      <p:cxnSp>
        <p:nvCxnSpPr>
          <p:cNvPr id="449" name="Google Shape;449;p36"/>
          <p:cNvCxnSpPr>
            <a:stCxn id="446" idx="3"/>
            <a:endCxn id="437" idx="3"/>
          </p:cNvCxnSpPr>
          <p:nvPr/>
        </p:nvCxnSpPr>
        <p:spPr>
          <a:xfrm flipH="1">
            <a:off x="7519252" y="2363213"/>
            <a:ext cx="1141500" cy="1562400"/>
          </a:xfrm>
          <a:prstGeom prst="bentConnector3">
            <a:avLst>
              <a:gd fmla="val -20861" name="adj1"/>
            </a:avLst>
          </a:prstGeom>
          <a:noFill/>
          <a:ln cap="flat" cmpd="sng" w="9525">
            <a:solidFill>
              <a:schemeClr val="dk2"/>
            </a:solidFill>
            <a:prstDash val="solid"/>
            <a:round/>
            <a:headEnd len="med" w="med" type="none"/>
            <a:tailEnd len="med" w="med" type="none"/>
          </a:ln>
        </p:spPr>
      </p:cxnSp>
      <p:pic>
        <p:nvPicPr>
          <p:cNvPr id="450" name="Google Shape;450;p36"/>
          <p:cNvPicPr preferRelativeResize="0"/>
          <p:nvPr/>
        </p:nvPicPr>
        <p:blipFill>
          <a:blip r:embed="rId7">
            <a:alphaModFix/>
          </a:blip>
          <a:stretch>
            <a:fillRect/>
          </a:stretch>
        </p:blipFill>
        <p:spPr>
          <a:xfrm>
            <a:off x="8151605" y="29966"/>
            <a:ext cx="968861" cy="39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37"/>
          <p:cNvSpPr txBox="1"/>
          <p:nvPr>
            <p:ph type="title"/>
          </p:nvPr>
        </p:nvSpPr>
        <p:spPr>
          <a:xfrm>
            <a:off x="159300" y="64025"/>
            <a:ext cx="7090800" cy="9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Classification 1:</a:t>
            </a:r>
            <a:endParaRPr b="1"/>
          </a:p>
          <a:p>
            <a:pPr indent="0" lvl="0" marL="0" rtl="0" algn="l">
              <a:spcBef>
                <a:spcPts val="0"/>
              </a:spcBef>
              <a:spcAft>
                <a:spcPts val="0"/>
              </a:spcAft>
              <a:buNone/>
            </a:pPr>
            <a:r>
              <a:rPr i="1" lang="en"/>
              <a:t>Review Stars</a:t>
            </a:r>
            <a:endParaRPr i="1"/>
          </a:p>
        </p:txBody>
      </p:sp>
      <p:pic>
        <p:nvPicPr>
          <p:cNvPr id="457" name="Google Shape;457;p37"/>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458" name="Google Shape;458;p37"/>
          <p:cNvSpPr/>
          <p:nvPr/>
        </p:nvSpPr>
        <p:spPr>
          <a:xfrm>
            <a:off x="806425" y="1052225"/>
            <a:ext cx="3199800" cy="4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Predictors</a:t>
            </a:r>
            <a:endParaRPr/>
          </a:p>
        </p:txBody>
      </p:sp>
      <p:sp>
        <p:nvSpPr>
          <p:cNvPr id="459" name="Google Shape;459;p37"/>
          <p:cNvSpPr/>
          <p:nvPr/>
        </p:nvSpPr>
        <p:spPr>
          <a:xfrm>
            <a:off x="5210925" y="1052225"/>
            <a:ext cx="2996100" cy="4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Predicted</a:t>
            </a:r>
            <a:endParaRPr/>
          </a:p>
        </p:txBody>
      </p:sp>
      <p:sp>
        <p:nvSpPr>
          <p:cNvPr id="460" name="Google Shape;460;p37"/>
          <p:cNvSpPr/>
          <p:nvPr/>
        </p:nvSpPr>
        <p:spPr>
          <a:xfrm>
            <a:off x="824175" y="1805200"/>
            <a:ext cx="1716900" cy="26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Table: Reviews</a:t>
            </a:r>
            <a:endParaRPr sz="1200">
              <a:solidFill>
                <a:schemeClr val="lt1"/>
              </a:solidFill>
            </a:endParaRPr>
          </a:p>
        </p:txBody>
      </p:sp>
      <p:sp>
        <p:nvSpPr>
          <p:cNvPr id="461" name="Google Shape;461;p37"/>
          <p:cNvSpPr/>
          <p:nvPr/>
        </p:nvSpPr>
        <p:spPr>
          <a:xfrm>
            <a:off x="824175" y="2072900"/>
            <a:ext cx="1716900" cy="154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Text:</a:t>
            </a:r>
            <a:endParaRPr sz="1000"/>
          </a:p>
          <a:p>
            <a:pPr indent="-120650" lvl="0" marL="228600" rtl="0" algn="l">
              <a:spcBef>
                <a:spcPts val="0"/>
              </a:spcBef>
              <a:spcAft>
                <a:spcPts val="0"/>
              </a:spcAft>
              <a:buSzPts val="1000"/>
              <a:buChar char="-"/>
            </a:pPr>
            <a:r>
              <a:rPr lang="en" sz="1000"/>
              <a:t>Tokenized</a:t>
            </a:r>
            <a:endParaRPr sz="1000"/>
          </a:p>
          <a:p>
            <a:pPr indent="-120650" lvl="0" marL="228600" rtl="0" algn="l">
              <a:spcBef>
                <a:spcPts val="0"/>
              </a:spcBef>
              <a:spcAft>
                <a:spcPts val="0"/>
              </a:spcAft>
              <a:buSzPts val="1000"/>
              <a:buChar char="-"/>
            </a:pPr>
            <a:r>
              <a:rPr lang="en" sz="1000"/>
              <a:t>Stop Words Removed</a:t>
            </a:r>
            <a:endParaRPr sz="1000"/>
          </a:p>
          <a:p>
            <a:pPr indent="-120650" lvl="0" marL="228600" rtl="0" algn="l">
              <a:spcBef>
                <a:spcPts val="0"/>
              </a:spcBef>
              <a:spcAft>
                <a:spcPts val="0"/>
              </a:spcAft>
              <a:buSzPts val="1000"/>
              <a:buChar char="-"/>
            </a:pPr>
            <a:r>
              <a:rPr lang="en" sz="1000">
                <a:solidFill>
                  <a:schemeClr val="dk1"/>
                </a:solidFill>
              </a:rPr>
              <a:t>Stemmed</a:t>
            </a:r>
            <a:endParaRPr sz="1000">
              <a:solidFill>
                <a:schemeClr val="dk1"/>
              </a:solidFill>
            </a:endParaRPr>
          </a:p>
          <a:p>
            <a:pPr indent="-120650" lvl="0" marL="228600" rtl="0" algn="l">
              <a:spcBef>
                <a:spcPts val="0"/>
              </a:spcBef>
              <a:spcAft>
                <a:spcPts val="0"/>
              </a:spcAft>
              <a:buSzPts val="1000"/>
              <a:buChar char="-"/>
            </a:pPr>
            <a:r>
              <a:rPr lang="en" sz="1000">
                <a:solidFill>
                  <a:schemeClr val="dk1"/>
                </a:solidFill>
              </a:rPr>
              <a:t>Vectorized Count</a:t>
            </a:r>
            <a:endParaRPr sz="1000"/>
          </a:p>
        </p:txBody>
      </p:sp>
      <p:sp>
        <p:nvSpPr>
          <p:cNvPr id="462" name="Google Shape;462;p37"/>
          <p:cNvSpPr txBox="1"/>
          <p:nvPr/>
        </p:nvSpPr>
        <p:spPr>
          <a:xfrm>
            <a:off x="3094300" y="2575445"/>
            <a:ext cx="9120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000"/>
              <a:t>Spark-NLP</a:t>
            </a:r>
            <a:endParaRPr b="1" sz="1000"/>
          </a:p>
        </p:txBody>
      </p:sp>
      <p:sp>
        <p:nvSpPr>
          <p:cNvPr id="463" name="Google Shape;463;p37"/>
          <p:cNvSpPr txBox="1"/>
          <p:nvPr/>
        </p:nvSpPr>
        <p:spPr>
          <a:xfrm>
            <a:off x="5805827" y="1805200"/>
            <a:ext cx="11961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000"/>
              <a:t>Review Stars</a:t>
            </a:r>
            <a:endParaRPr b="1" sz="1000"/>
          </a:p>
        </p:txBody>
      </p:sp>
      <p:sp>
        <p:nvSpPr>
          <p:cNvPr id="464" name="Google Shape;464;p37"/>
          <p:cNvSpPr txBox="1"/>
          <p:nvPr/>
        </p:nvSpPr>
        <p:spPr>
          <a:xfrm>
            <a:off x="6854045" y="2537050"/>
            <a:ext cx="13530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1000"/>
              <a:t>Class 0: 1-3 Stars</a:t>
            </a:r>
            <a:endParaRPr sz="1000"/>
          </a:p>
        </p:txBody>
      </p:sp>
      <p:sp>
        <p:nvSpPr>
          <p:cNvPr id="465" name="Google Shape;465;p37"/>
          <p:cNvSpPr txBox="1"/>
          <p:nvPr/>
        </p:nvSpPr>
        <p:spPr>
          <a:xfrm>
            <a:off x="6854045" y="3062050"/>
            <a:ext cx="13530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1000"/>
              <a:t>Class 1: 4-5 Stars</a:t>
            </a:r>
            <a:endParaRPr sz="1000"/>
          </a:p>
        </p:txBody>
      </p:sp>
      <p:cxnSp>
        <p:nvCxnSpPr>
          <p:cNvPr id="466" name="Google Shape;466;p37"/>
          <p:cNvCxnSpPr>
            <a:stCxn id="463" idx="2"/>
            <a:endCxn id="464" idx="1"/>
          </p:cNvCxnSpPr>
          <p:nvPr/>
        </p:nvCxnSpPr>
        <p:spPr>
          <a:xfrm flipH="1" rot="-5400000">
            <a:off x="6347777" y="2200000"/>
            <a:ext cx="562500" cy="450300"/>
          </a:xfrm>
          <a:prstGeom prst="bentConnector2">
            <a:avLst/>
          </a:prstGeom>
          <a:noFill/>
          <a:ln cap="flat" cmpd="sng" w="9525">
            <a:solidFill>
              <a:schemeClr val="dk2"/>
            </a:solidFill>
            <a:prstDash val="solid"/>
            <a:round/>
            <a:headEnd len="med" w="med" type="none"/>
            <a:tailEnd len="med" w="med" type="none"/>
          </a:ln>
        </p:spPr>
      </p:cxnSp>
      <p:cxnSp>
        <p:nvCxnSpPr>
          <p:cNvPr id="467" name="Google Shape;467;p37"/>
          <p:cNvCxnSpPr>
            <a:stCxn id="463" idx="2"/>
            <a:endCxn id="465" idx="1"/>
          </p:cNvCxnSpPr>
          <p:nvPr/>
        </p:nvCxnSpPr>
        <p:spPr>
          <a:xfrm flipH="1" rot="-5400000">
            <a:off x="6085277" y="2462500"/>
            <a:ext cx="1087500" cy="450300"/>
          </a:xfrm>
          <a:prstGeom prst="bentConnector2">
            <a:avLst/>
          </a:prstGeom>
          <a:noFill/>
          <a:ln cap="flat" cmpd="sng" w="9525">
            <a:solidFill>
              <a:schemeClr val="dk2"/>
            </a:solidFill>
            <a:prstDash val="solid"/>
            <a:round/>
            <a:headEnd len="med" w="med" type="none"/>
            <a:tailEnd len="med" w="med" type="none"/>
          </a:ln>
        </p:spPr>
      </p:cxnSp>
      <p:sp>
        <p:nvSpPr>
          <p:cNvPr id="468" name="Google Shape;468;p37"/>
          <p:cNvSpPr/>
          <p:nvPr/>
        </p:nvSpPr>
        <p:spPr>
          <a:xfrm>
            <a:off x="2541075" y="2423825"/>
            <a:ext cx="553200" cy="772800"/>
          </a:xfrm>
          <a:prstGeom prst="rightBrace">
            <a:avLst>
              <a:gd fmla="val 515" name="adj1"/>
              <a:gd fmla="val 4164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4420963" y="1228713"/>
            <a:ext cx="553200" cy="22029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37"/>
          <p:cNvPicPr preferRelativeResize="0"/>
          <p:nvPr/>
        </p:nvPicPr>
        <p:blipFill>
          <a:blip r:embed="rId4">
            <a:alphaModFix/>
          </a:blip>
          <a:stretch>
            <a:fillRect/>
          </a:stretch>
        </p:blipFill>
        <p:spPr>
          <a:xfrm>
            <a:off x="8151605" y="29966"/>
            <a:ext cx="968861" cy="39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38"/>
          <p:cNvSpPr txBox="1"/>
          <p:nvPr>
            <p:ph type="title"/>
          </p:nvPr>
        </p:nvSpPr>
        <p:spPr>
          <a:xfrm>
            <a:off x="159300" y="64025"/>
            <a:ext cx="7090800" cy="9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Classification 1:</a:t>
            </a:r>
            <a:endParaRPr b="1"/>
          </a:p>
          <a:p>
            <a:pPr indent="0" lvl="0" marL="0" rtl="0" algn="l">
              <a:spcBef>
                <a:spcPts val="0"/>
              </a:spcBef>
              <a:spcAft>
                <a:spcPts val="0"/>
              </a:spcAft>
              <a:buNone/>
            </a:pPr>
            <a:r>
              <a:rPr i="1" lang="en"/>
              <a:t>Review Stars</a:t>
            </a:r>
            <a:endParaRPr i="1"/>
          </a:p>
        </p:txBody>
      </p:sp>
      <p:pic>
        <p:nvPicPr>
          <p:cNvPr id="477" name="Google Shape;477;p38"/>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graphicFrame>
        <p:nvGraphicFramePr>
          <p:cNvPr id="478" name="Google Shape;478;p38"/>
          <p:cNvGraphicFramePr/>
          <p:nvPr/>
        </p:nvGraphicFramePr>
        <p:xfrm>
          <a:off x="292100" y="1695450"/>
          <a:ext cx="3000000" cy="3000000"/>
        </p:xfrm>
        <a:graphic>
          <a:graphicData uri="http://schemas.openxmlformats.org/drawingml/2006/table">
            <a:tbl>
              <a:tblPr>
                <a:noFill/>
                <a:tableStyleId>{91CC8A5A-9830-407A-AC3A-175AD4E66F5B}</a:tableStyleId>
              </a:tblPr>
              <a:tblGrid>
                <a:gridCol w="2685875"/>
                <a:gridCol w="1437300"/>
                <a:gridCol w="1437300"/>
                <a:gridCol w="1437300"/>
                <a:gridCol w="1437300"/>
              </a:tblGrid>
              <a:tr h="396200">
                <a:tc>
                  <a:txBody>
                    <a:bodyPr/>
                    <a:lstStyle/>
                    <a:p>
                      <a:pPr indent="0" lvl="0" marL="0" rtl="0" algn="ctr">
                        <a:spcBef>
                          <a:spcPts val="0"/>
                        </a:spcBef>
                        <a:spcAft>
                          <a:spcPts val="0"/>
                        </a:spcAft>
                        <a:buNone/>
                      </a:pPr>
                      <a:r>
                        <a:rPr b="1" lang="en"/>
                        <a:t>Model</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Accuracy</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Precision</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Recall</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F1-Score</a:t>
                      </a:r>
                      <a:endParaRPr b="1"/>
                    </a:p>
                  </a:txBody>
                  <a:tcPr marT="91425" marB="91425" marR="91425" marL="91425">
                    <a:solidFill>
                      <a:srgbClr val="D9D9D9"/>
                    </a:solidFill>
                  </a:tcPr>
                </a:tc>
              </a:tr>
              <a:tr h="396200">
                <a:tc>
                  <a:txBody>
                    <a:bodyPr/>
                    <a:lstStyle/>
                    <a:p>
                      <a:pPr indent="0" lvl="0" marL="0" rtl="0" algn="l">
                        <a:spcBef>
                          <a:spcPts val="0"/>
                        </a:spcBef>
                        <a:spcAft>
                          <a:spcPts val="0"/>
                        </a:spcAft>
                        <a:buNone/>
                      </a:pPr>
                      <a:r>
                        <a:rPr b="1" lang="en"/>
                        <a:t>Logistic Regression</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81</a:t>
                      </a:r>
                      <a:r>
                        <a:rPr b="1" lang="en"/>
                        <a:t>%</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72</a:t>
                      </a:r>
                      <a:r>
                        <a:rPr b="1" lang="en"/>
                        <a:t>%</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73</a:t>
                      </a:r>
                      <a:r>
                        <a:rPr b="1" lang="en"/>
                        <a:t>%</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72</a:t>
                      </a:r>
                      <a:r>
                        <a:rPr b="1" lang="en"/>
                        <a:t>%</a:t>
                      </a:r>
                      <a:endParaRPr b="1"/>
                    </a:p>
                  </a:txBody>
                  <a:tcPr marT="91425" marB="91425" marR="91425" marL="91425">
                    <a:solidFill>
                      <a:srgbClr val="DD7E6B"/>
                    </a:solidFill>
                  </a:tcPr>
                </a:tc>
              </a:tr>
              <a:tr h="396200">
                <a:tc>
                  <a:txBody>
                    <a:bodyPr/>
                    <a:lstStyle/>
                    <a:p>
                      <a:pPr indent="0" lvl="0" marL="0" rtl="0" algn="l">
                        <a:spcBef>
                          <a:spcPts val="0"/>
                        </a:spcBef>
                        <a:spcAft>
                          <a:spcPts val="0"/>
                        </a:spcAft>
                        <a:buNone/>
                      </a:pPr>
                      <a:r>
                        <a:rPr lang="en"/>
                        <a:t>Decision</a:t>
                      </a:r>
                      <a:r>
                        <a:rPr lang="en"/>
                        <a:t> Tree</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72%</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56</a:t>
                      </a:r>
                      <a:r>
                        <a:rPr lang="en"/>
                        <a:t>%</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68</a:t>
                      </a:r>
                      <a:r>
                        <a:rPr lang="en"/>
                        <a:t>%</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62</a:t>
                      </a:r>
                      <a:r>
                        <a:rPr lang="en"/>
                        <a:t>%</a:t>
                      </a:r>
                      <a:endParaRPr/>
                    </a:p>
                  </a:txBody>
                  <a:tcPr marT="91425" marB="91425" marR="91425" marL="91425">
                    <a:solidFill>
                      <a:srgbClr val="E6B8AF"/>
                    </a:solidFill>
                  </a:tcPr>
                </a:tc>
              </a:tr>
              <a:tr h="396200">
                <a:tc>
                  <a:txBody>
                    <a:bodyPr/>
                    <a:lstStyle/>
                    <a:p>
                      <a:pPr indent="0" lvl="0" marL="0" rtl="0" algn="l">
                        <a:spcBef>
                          <a:spcPts val="0"/>
                        </a:spcBef>
                        <a:spcAft>
                          <a:spcPts val="0"/>
                        </a:spcAft>
                        <a:buNone/>
                      </a:pPr>
                      <a:r>
                        <a:rPr lang="en"/>
                        <a:t>Random Forest</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67%</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92%</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2%</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4%</a:t>
                      </a:r>
                      <a:endParaRPr/>
                    </a:p>
                  </a:txBody>
                  <a:tcPr marT="91425" marB="91425" marR="91425" marL="91425">
                    <a:solidFill>
                      <a:srgbClr val="E6B8AF"/>
                    </a:solidFill>
                  </a:tcPr>
                </a:tc>
              </a:tr>
              <a:tr h="396200">
                <a:tc>
                  <a:txBody>
                    <a:bodyPr/>
                    <a:lstStyle/>
                    <a:p>
                      <a:pPr indent="0" lvl="0" marL="0" rtl="0" algn="l">
                        <a:spcBef>
                          <a:spcPts val="0"/>
                        </a:spcBef>
                        <a:spcAft>
                          <a:spcPts val="0"/>
                        </a:spcAft>
                        <a:buNone/>
                      </a:pPr>
                      <a:r>
                        <a:rPr b="1" lang="en"/>
                        <a:t>Naive Bayes</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81</a:t>
                      </a:r>
                      <a:r>
                        <a:rPr b="1" lang="en"/>
                        <a:t>%</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72</a:t>
                      </a:r>
                      <a:r>
                        <a:rPr b="1" lang="en"/>
                        <a:t>%</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72</a:t>
                      </a:r>
                      <a:r>
                        <a:rPr b="1" lang="en"/>
                        <a:t>%</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72</a:t>
                      </a:r>
                      <a:r>
                        <a:rPr b="1" lang="en"/>
                        <a:t>%</a:t>
                      </a:r>
                      <a:endParaRPr b="1"/>
                    </a:p>
                  </a:txBody>
                  <a:tcPr marT="91425" marB="91425" marR="91425" marL="91425">
                    <a:solidFill>
                      <a:srgbClr val="DD7E6B"/>
                    </a:solidFill>
                  </a:tcPr>
                </a:tc>
              </a:tr>
            </a:tbl>
          </a:graphicData>
        </a:graphic>
      </p:graphicFrame>
      <p:sp>
        <p:nvSpPr>
          <p:cNvPr id="479" name="Google Shape;479;p38"/>
          <p:cNvSpPr txBox="1"/>
          <p:nvPr/>
        </p:nvSpPr>
        <p:spPr>
          <a:xfrm>
            <a:off x="292100" y="1316250"/>
            <a:ext cx="843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Most of the models generate high A</a:t>
            </a:r>
            <a:r>
              <a:rPr lang="en" sz="1100">
                <a:solidFill>
                  <a:schemeClr val="dk1"/>
                </a:solidFill>
              </a:rPr>
              <a:t>ccuracy</a:t>
            </a:r>
            <a:r>
              <a:rPr lang="en" sz="1100">
                <a:solidFill>
                  <a:schemeClr val="dk1"/>
                </a:solidFill>
              </a:rPr>
              <a:t> and F1-Score, indicating that Review Text can be a good predictor of Review Stars.</a:t>
            </a:r>
            <a:endParaRPr sz="1100">
              <a:solidFill>
                <a:schemeClr val="dk1"/>
              </a:solidFill>
            </a:endParaRPr>
          </a:p>
        </p:txBody>
      </p:sp>
      <p:pic>
        <p:nvPicPr>
          <p:cNvPr id="480" name="Google Shape;480;p38"/>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481" name="Google Shape;481;p38"/>
          <p:cNvSpPr txBox="1"/>
          <p:nvPr/>
        </p:nvSpPr>
        <p:spPr>
          <a:xfrm>
            <a:off x="201025" y="3739375"/>
            <a:ext cx="8540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Highest positive coefficients - +year</a:t>
            </a:r>
            <a:endParaRPr sz="1000"/>
          </a:p>
          <a:p>
            <a:pPr indent="0" lvl="0" marL="0" rtl="0" algn="l">
              <a:spcBef>
                <a:spcPts val="0"/>
              </a:spcBef>
              <a:spcAft>
                <a:spcPts val="0"/>
              </a:spcAft>
              <a:buNone/>
            </a:pPr>
            <a:r>
              <a:rPr lang="en" sz="1000"/>
              <a:t>cantmiss, cor, sixpack, groggi, arw, wideei, homespun, scovil, hyperact, acceler, mono, rougher, olden, culantro, cong, twostori, kampachi, autopilot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Highest negative coefficients - audaci, sinclair, hovel, ogunquit, polaroid, antidot, ironwork, soliloqui, caf, studious, cacophoni, betterth, deform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39"/>
          <p:cNvSpPr txBox="1"/>
          <p:nvPr>
            <p:ph type="title"/>
          </p:nvPr>
        </p:nvSpPr>
        <p:spPr>
          <a:xfrm>
            <a:off x="159300" y="64025"/>
            <a:ext cx="7090800" cy="9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Classification 2:</a:t>
            </a:r>
            <a:endParaRPr b="1"/>
          </a:p>
          <a:p>
            <a:pPr indent="0" lvl="0" marL="0" rtl="0" algn="l">
              <a:spcBef>
                <a:spcPts val="0"/>
              </a:spcBef>
              <a:spcAft>
                <a:spcPts val="0"/>
              </a:spcAft>
              <a:buNone/>
            </a:pPr>
            <a:r>
              <a:rPr i="1" lang="en"/>
              <a:t>Useful Reviews</a:t>
            </a:r>
            <a:endParaRPr i="1"/>
          </a:p>
        </p:txBody>
      </p:sp>
      <p:pic>
        <p:nvPicPr>
          <p:cNvPr id="488" name="Google Shape;488;p39"/>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489" name="Google Shape;489;p39"/>
          <p:cNvSpPr/>
          <p:nvPr/>
        </p:nvSpPr>
        <p:spPr>
          <a:xfrm>
            <a:off x="806425" y="976025"/>
            <a:ext cx="3602400" cy="4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Predictors</a:t>
            </a:r>
            <a:endParaRPr/>
          </a:p>
        </p:txBody>
      </p:sp>
      <p:sp>
        <p:nvSpPr>
          <p:cNvPr id="490" name="Google Shape;490;p39"/>
          <p:cNvSpPr/>
          <p:nvPr/>
        </p:nvSpPr>
        <p:spPr>
          <a:xfrm>
            <a:off x="5210925" y="976025"/>
            <a:ext cx="2996100" cy="4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Predicted</a:t>
            </a:r>
            <a:endParaRPr/>
          </a:p>
        </p:txBody>
      </p:sp>
      <p:sp>
        <p:nvSpPr>
          <p:cNvPr id="491" name="Google Shape;491;p39"/>
          <p:cNvSpPr/>
          <p:nvPr/>
        </p:nvSpPr>
        <p:spPr>
          <a:xfrm>
            <a:off x="824175" y="1576600"/>
            <a:ext cx="1716900" cy="26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Table: Reviews</a:t>
            </a:r>
            <a:endParaRPr sz="1200">
              <a:solidFill>
                <a:schemeClr val="lt1"/>
              </a:solidFill>
            </a:endParaRPr>
          </a:p>
        </p:txBody>
      </p:sp>
      <p:sp>
        <p:nvSpPr>
          <p:cNvPr id="492" name="Google Shape;492;p39"/>
          <p:cNvSpPr/>
          <p:nvPr/>
        </p:nvSpPr>
        <p:spPr>
          <a:xfrm>
            <a:off x="824175" y="1844300"/>
            <a:ext cx="1716900" cy="103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Text:</a:t>
            </a:r>
            <a:endParaRPr sz="1000"/>
          </a:p>
          <a:p>
            <a:pPr indent="-120650" lvl="0" marL="228600" rtl="0" algn="l">
              <a:spcBef>
                <a:spcPts val="0"/>
              </a:spcBef>
              <a:spcAft>
                <a:spcPts val="0"/>
              </a:spcAft>
              <a:buSzPts val="1000"/>
              <a:buChar char="-"/>
            </a:pPr>
            <a:r>
              <a:rPr lang="en" sz="1000"/>
              <a:t>Tokenized</a:t>
            </a:r>
            <a:endParaRPr sz="1000"/>
          </a:p>
          <a:p>
            <a:pPr indent="-120650" lvl="0" marL="228600" rtl="0" algn="l">
              <a:spcBef>
                <a:spcPts val="0"/>
              </a:spcBef>
              <a:spcAft>
                <a:spcPts val="0"/>
              </a:spcAft>
              <a:buSzPts val="1000"/>
              <a:buChar char="-"/>
            </a:pPr>
            <a:r>
              <a:rPr lang="en" sz="1000"/>
              <a:t>Stop Words Removed</a:t>
            </a:r>
            <a:endParaRPr sz="1000"/>
          </a:p>
          <a:p>
            <a:pPr indent="-120650" lvl="0" marL="228600" rtl="0" algn="l">
              <a:spcBef>
                <a:spcPts val="0"/>
              </a:spcBef>
              <a:spcAft>
                <a:spcPts val="0"/>
              </a:spcAft>
              <a:buSzPts val="1000"/>
              <a:buChar char="-"/>
            </a:pPr>
            <a:r>
              <a:rPr lang="en" sz="1000"/>
              <a:t>Word2Vec</a:t>
            </a:r>
            <a:endParaRPr sz="1000"/>
          </a:p>
        </p:txBody>
      </p:sp>
      <p:sp>
        <p:nvSpPr>
          <p:cNvPr id="493" name="Google Shape;493;p39"/>
          <p:cNvSpPr txBox="1"/>
          <p:nvPr/>
        </p:nvSpPr>
        <p:spPr>
          <a:xfrm>
            <a:off x="3094300" y="2120436"/>
            <a:ext cx="9120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000"/>
              <a:t>Spark-ML</a:t>
            </a:r>
            <a:endParaRPr b="1" sz="1000"/>
          </a:p>
        </p:txBody>
      </p:sp>
      <p:sp>
        <p:nvSpPr>
          <p:cNvPr id="494" name="Google Shape;494;p39"/>
          <p:cNvSpPr txBox="1"/>
          <p:nvPr/>
        </p:nvSpPr>
        <p:spPr>
          <a:xfrm>
            <a:off x="5805827" y="1881400"/>
            <a:ext cx="11961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000"/>
              <a:t>Useful Tag</a:t>
            </a:r>
            <a:endParaRPr b="1" sz="1000"/>
          </a:p>
        </p:txBody>
      </p:sp>
      <p:sp>
        <p:nvSpPr>
          <p:cNvPr id="495" name="Google Shape;495;p39"/>
          <p:cNvSpPr txBox="1"/>
          <p:nvPr/>
        </p:nvSpPr>
        <p:spPr>
          <a:xfrm>
            <a:off x="6854045" y="2613250"/>
            <a:ext cx="13530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1000"/>
              <a:t>Class 0: No Tags</a:t>
            </a:r>
            <a:endParaRPr sz="1000"/>
          </a:p>
        </p:txBody>
      </p:sp>
      <p:sp>
        <p:nvSpPr>
          <p:cNvPr id="496" name="Google Shape;496;p39"/>
          <p:cNvSpPr txBox="1"/>
          <p:nvPr/>
        </p:nvSpPr>
        <p:spPr>
          <a:xfrm>
            <a:off x="6854045" y="3138250"/>
            <a:ext cx="13530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1000"/>
              <a:t>Class 1: &gt;=1 Tag</a:t>
            </a:r>
            <a:endParaRPr sz="1000"/>
          </a:p>
        </p:txBody>
      </p:sp>
      <p:cxnSp>
        <p:nvCxnSpPr>
          <p:cNvPr id="497" name="Google Shape;497;p39"/>
          <p:cNvCxnSpPr>
            <a:stCxn id="494" idx="2"/>
            <a:endCxn id="495" idx="1"/>
          </p:cNvCxnSpPr>
          <p:nvPr/>
        </p:nvCxnSpPr>
        <p:spPr>
          <a:xfrm flipH="1" rot="-5400000">
            <a:off x="6347777" y="2276200"/>
            <a:ext cx="562500" cy="450300"/>
          </a:xfrm>
          <a:prstGeom prst="bentConnector2">
            <a:avLst/>
          </a:prstGeom>
          <a:noFill/>
          <a:ln cap="flat" cmpd="sng" w="9525">
            <a:solidFill>
              <a:schemeClr val="dk2"/>
            </a:solidFill>
            <a:prstDash val="solid"/>
            <a:round/>
            <a:headEnd len="med" w="med" type="none"/>
            <a:tailEnd len="med" w="med" type="none"/>
          </a:ln>
        </p:spPr>
      </p:cxnSp>
      <p:cxnSp>
        <p:nvCxnSpPr>
          <p:cNvPr id="498" name="Google Shape;498;p39"/>
          <p:cNvCxnSpPr>
            <a:stCxn id="494" idx="2"/>
            <a:endCxn id="496" idx="1"/>
          </p:cNvCxnSpPr>
          <p:nvPr/>
        </p:nvCxnSpPr>
        <p:spPr>
          <a:xfrm flipH="1" rot="-5400000">
            <a:off x="6085277" y="2538700"/>
            <a:ext cx="1087500" cy="450300"/>
          </a:xfrm>
          <a:prstGeom prst="bentConnector2">
            <a:avLst/>
          </a:prstGeom>
          <a:noFill/>
          <a:ln cap="flat" cmpd="sng" w="9525">
            <a:solidFill>
              <a:schemeClr val="dk2"/>
            </a:solidFill>
            <a:prstDash val="solid"/>
            <a:round/>
            <a:headEnd len="med" w="med" type="none"/>
            <a:tailEnd len="med" w="med" type="none"/>
          </a:ln>
        </p:spPr>
      </p:cxnSp>
      <p:sp>
        <p:nvSpPr>
          <p:cNvPr id="499" name="Google Shape;499;p39"/>
          <p:cNvSpPr/>
          <p:nvPr/>
        </p:nvSpPr>
        <p:spPr>
          <a:xfrm>
            <a:off x="2541075" y="2069200"/>
            <a:ext cx="553200" cy="544200"/>
          </a:xfrm>
          <a:prstGeom prst="rightBrace">
            <a:avLst>
              <a:gd fmla="val 515" name="adj1"/>
              <a:gd fmla="val 4164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4619675" y="1618875"/>
            <a:ext cx="553200" cy="22029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824175" y="2915628"/>
            <a:ext cx="1716900" cy="54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0650" lvl="0" marL="228600" rtl="0" algn="l">
              <a:spcBef>
                <a:spcPts val="0"/>
              </a:spcBef>
              <a:spcAft>
                <a:spcPts val="0"/>
              </a:spcAft>
              <a:buSzPts val="1000"/>
              <a:buChar char="-"/>
            </a:pPr>
            <a:r>
              <a:rPr lang="en" sz="1000"/>
              <a:t>Funny Tags</a:t>
            </a:r>
            <a:endParaRPr sz="1000"/>
          </a:p>
          <a:p>
            <a:pPr indent="-120650" lvl="0" marL="228600" rtl="0" algn="l">
              <a:spcBef>
                <a:spcPts val="0"/>
              </a:spcBef>
              <a:spcAft>
                <a:spcPts val="0"/>
              </a:spcAft>
              <a:buSzPts val="1000"/>
              <a:buChar char="-"/>
            </a:pPr>
            <a:r>
              <a:rPr lang="en" sz="1000"/>
              <a:t>Cool Tags</a:t>
            </a:r>
            <a:endParaRPr sz="1000"/>
          </a:p>
          <a:p>
            <a:pPr indent="-120650" lvl="0" marL="228600" rtl="0" algn="l">
              <a:spcBef>
                <a:spcPts val="0"/>
              </a:spcBef>
              <a:spcAft>
                <a:spcPts val="0"/>
              </a:spcAft>
              <a:buSzPts val="1000"/>
              <a:buChar char="-"/>
            </a:pPr>
            <a:r>
              <a:rPr lang="en" sz="1000"/>
              <a:t>Review Stars</a:t>
            </a:r>
            <a:endParaRPr sz="1000"/>
          </a:p>
        </p:txBody>
      </p:sp>
      <p:sp>
        <p:nvSpPr>
          <p:cNvPr id="502" name="Google Shape;502;p39"/>
          <p:cNvSpPr/>
          <p:nvPr/>
        </p:nvSpPr>
        <p:spPr>
          <a:xfrm>
            <a:off x="824175" y="3568300"/>
            <a:ext cx="1716900" cy="26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Table: Business</a:t>
            </a:r>
            <a:endParaRPr sz="1200">
              <a:solidFill>
                <a:schemeClr val="lt1"/>
              </a:solidFill>
            </a:endParaRPr>
          </a:p>
        </p:txBody>
      </p:sp>
      <p:sp>
        <p:nvSpPr>
          <p:cNvPr id="503" name="Google Shape;503;p39"/>
          <p:cNvSpPr/>
          <p:nvPr/>
        </p:nvSpPr>
        <p:spPr>
          <a:xfrm>
            <a:off x="824175" y="3836000"/>
            <a:ext cx="1716900" cy="72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0650" lvl="0" marL="228600" rtl="0" algn="l">
              <a:spcBef>
                <a:spcPts val="0"/>
              </a:spcBef>
              <a:spcAft>
                <a:spcPts val="0"/>
              </a:spcAft>
              <a:buSzPts val="1000"/>
              <a:buChar char="-"/>
            </a:pPr>
            <a:r>
              <a:rPr lang="en" sz="1000"/>
              <a:t>Total Review Counts</a:t>
            </a:r>
            <a:endParaRPr sz="1000"/>
          </a:p>
          <a:p>
            <a:pPr indent="-120650" lvl="0" marL="228600" rtl="0" algn="l">
              <a:spcBef>
                <a:spcPts val="0"/>
              </a:spcBef>
              <a:spcAft>
                <a:spcPts val="0"/>
              </a:spcAft>
              <a:buSzPts val="1000"/>
              <a:buChar char="-"/>
            </a:pPr>
            <a:r>
              <a:rPr lang="en" sz="1000"/>
              <a:t>Avg Stars</a:t>
            </a:r>
            <a:endParaRPr sz="1000"/>
          </a:p>
          <a:p>
            <a:pPr indent="-120650" lvl="0" marL="228600" rtl="0" algn="l">
              <a:spcBef>
                <a:spcPts val="0"/>
              </a:spcBef>
              <a:spcAft>
                <a:spcPts val="0"/>
              </a:spcAft>
              <a:buSzPts val="1000"/>
              <a:buChar char="-"/>
            </a:pPr>
            <a:r>
              <a:rPr lang="en" sz="1000"/>
              <a:t>Count of Non-Null Attributes</a:t>
            </a:r>
            <a:endParaRPr sz="1000"/>
          </a:p>
        </p:txBody>
      </p:sp>
      <p:sp>
        <p:nvSpPr>
          <p:cNvPr id="504" name="Google Shape;504;p39"/>
          <p:cNvSpPr/>
          <p:nvPr/>
        </p:nvSpPr>
        <p:spPr>
          <a:xfrm>
            <a:off x="2691850" y="2875750"/>
            <a:ext cx="1716900" cy="26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Table: Users</a:t>
            </a:r>
            <a:endParaRPr sz="1200">
              <a:solidFill>
                <a:schemeClr val="lt1"/>
              </a:solidFill>
            </a:endParaRPr>
          </a:p>
        </p:txBody>
      </p:sp>
      <p:sp>
        <p:nvSpPr>
          <p:cNvPr id="505" name="Google Shape;505;p39"/>
          <p:cNvSpPr/>
          <p:nvPr/>
        </p:nvSpPr>
        <p:spPr>
          <a:xfrm>
            <a:off x="2691850" y="3143450"/>
            <a:ext cx="1716900" cy="174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0650" lvl="0" marL="171450" rtl="0" algn="l">
              <a:spcBef>
                <a:spcPts val="0"/>
              </a:spcBef>
              <a:spcAft>
                <a:spcPts val="0"/>
              </a:spcAft>
              <a:buSzPts val="1000"/>
              <a:buChar char="-"/>
            </a:pPr>
            <a:r>
              <a:rPr lang="en" sz="1000">
                <a:solidFill>
                  <a:schemeClr val="dk1"/>
                </a:solidFill>
              </a:rPr>
              <a:t>Funny Tag</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Useful Tag</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Cool Tag</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Elite Tag </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Friends </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Fans</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Count of compliments</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Years_gap (join date to review date, include values &gt;=0)</a:t>
            </a:r>
            <a:endParaRPr sz="1000"/>
          </a:p>
        </p:txBody>
      </p:sp>
      <p:pic>
        <p:nvPicPr>
          <p:cNvPr id="506" name="Google Shape;506;p39"/>
          <p:cNvPicPr preferRelativeResize="0"/>
          <p:nvPr/>
        </p:nvPicPr>
        <p:blipFill>
          <a:blip r:embed="rId4">
            <a:alphaModFix/>
          </a:blip>
          <a:stretch>
            <a:fillRect/>
          </a:stretch>
        </p:blipFill>
        <p:spPr>
          <a:xfrm>
            <a:off x="8151605" y="29966"/>
            <a:ext cx="968861" cy="393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2" name="Google Shape;512;p40"/>
          <p:cNvSpPr txBox="1"/>
          <p:nvPr>
            <p:ph type="title"/>
          </p:nvPr>
        </p:nvSpPr>
        <p:spPr>
          <a:xfrm>
            <a:off x="159300" y="64025"/>
            <a:ext cx="7090800" cy="9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Classification 2:</a:t>
            </a:r>
            <a:endParaRPr b="1"/>
          </a:p>
          <a:p>
            <a:pPr indent="0" lvl="0" marL="0" rtl="0" algn="l">
              <a:spcBef>
                <a:spcPts val="0"/>
              </a:spcBef>
              <a:spcAft>
                <a:spcPts val="0"/>
              </a:spcAft>
              <a:buNone/>
            </a:pPr>
            <a:r>
              <a:rPr i="1" lang="en"/>
              <a:t>Useful Reviews</a:t>
            </a:r>
            <a:endParaRPr i="1"/>
          </a:p>
        </p:txBody>
      </p:sp>
      <p:pic>
        <p:nvPicPr>
          <p:cNvPr id="513" name="Google Shape;513;p40"/>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pic>
        <p:nvPicPr>
          <p:cNvPr id="514" name="Google Shape;514;p40"/>
          <p:cNvPicPr preferRelativeResize="0"/>
          <p:nvPr/>
        </p:nvPicPr>
        <p:blipFill>
          <a:blip r:embed="rId4">
            <a:alphaModFix/>
          </a:blip>
          <a:stretch>
            <a:fillRect/>
          </a:stretch>
        </p:blipFill>
        <p:spPr>
          <a:xfrm>
            <a:off x="8151605" y="29966"/>
            <a:ext cx="968861" cy="393600"/>
          </a:xfrm>
          <a:prstGeom prst="rect">
            <a:avLst/>
          </a:prstGeom>
          <a:noFill/>
          <a:ln>
            <a:noFill/>
          </a:ln>
        </p:spPr>
      </p:pic>
      <p:graphicFrame>
        <p:nvGraphicFramePr>
          <p:cNvPr id="515" name="Google Shape;515;p40"/>
          <p:cNvGraphicFramePr/>
          <p:nvPr/>
        </p:nvGraphicFramePr>
        <p:xfrm>
          <a:off x="399650" y="1238250"/>
          <a:ext cx="3000000" cy="3000000"/>
        </p:xfrm>
        <a:graphic>
          <a:graphicData uri="http://schemas.openxmlformats.org/drawingml/2006/table">
            <a:tbl>
              <a:tblPr>
                <a:noFill/>
                <a:tableStyleId>{91CC8A5A-9830-407A-AC3A-175AD4E66F5B}</a:tableStyleId>
              </a:tblPr>
              <a:tblGrid>
                <a:gridCol w="2623300"/>
                <a:gridCol w="1403825"/>
                <a:gridCol w="1403825"/>
                <a:gridCol w="1403825"/>
                <a:gridCol w="1403825"/>
              </a:tblGrid>
              <a:tr h="726600">
                <a:tc>
                  <a:txBody>
                    <a:bodyPr/>
                    <a:lstStyle/>
                    <a:p>
                      <a:pPr indent="0" lvl="0" marL="0" rtl="0" algn="ctr">
                        <a:spcBef>
                          <a:spcPts val="0"/>
                        </a:spcBef>
                        <a:spcAft>
                          <a:spcPts val="0"/>
                        </a:spcAft>
                        <a:buNone/>
                      </a:pPr>
                      <a:r>
                        <a:rPr b="1" lang="en"/>
                        <a:t>Model</a:t>
                      </a:r>
                      <a:endParaRPr b="1"/>
                    </a:p>
                  </a:txBody>
                  <a:tcPr marT="91425" marB="91425" marR="91425" marL="91425" anchor="ctr">
                    <a:solidFill>
                      <a:srgbClr val="D9D9D9"/>
                    </a:solidFill>
                  </a:tcPr>
                </a:tc>
                <a:tc>
                  <a:txBody>
                    <a:bodyPr/>
                    <a:lstStyle/>
                    <a:p>
                      <a:pPr indent="0" lvl="0" marL="0" rtl="0" algn="ctr">
                        <a:spcBef>
                          <a:spcPts val="0"/>
                        </a:spcBef>
                        <a:spcAft>
                          <a:spcPts val="0"/>
                        </a:spcAft>
                        <a:buNone/>
                      </a:pPr>
                      <a:r>
                        <a:rPr b="1" lang="en"/>
                        <a:t>Accuracy</a:t>
                      </a:r>
                      <a:endParaRPr b="1"/>
                    </a:p>
                  </a:txBody>
                  <a:tcPr marT="91425" marB="91425" marR="91425" marL="91425" anchor="ctr">
                    <a:solidFill>
                      <a:srgbClr val="D9D9D9"/>
                    </a:solidFill>
                  </a:tcPr>
                </a:tc>
                <a:tc>
                  <a:txBody>
                    <a:bodyPr/>
                    <a:lstStyle/>
                    <a:p>
                      <a:pPr indent="0" lvl="0" marL="0" rtl="0" algn="ctr">
                        <a:spcBef>
                          <a:spcPts val="0"/>
                        </a:spcBef>
                        <a:spcAft>
                          <a:spcPts val="0"/>
                        </a:spcAft>
                        <a:buNone/>
                      </a:pPr>
                      <a:r>
                        <a:rPr b="1" lang="en"/>
                        <a:t>Precision</a:t>
                      </a:r>
                      <a:endParaRPr b="1"/>
                    </a:p>
                  </a:txBody>
                  <a:tcPr marT="91425" marB="91425" marR="91425" marL="91425" anchor="ctr">
                    <a:solidFill>
                      <a:srgbClr val="D9D9D9"/>
                    </a:solidFill>
                  </a:tcPr>
                </a:tc>
                <a:tc>
                  <a:txBody>
                    <a:bodyPr/>
                    <a:lstStyle/>
                    <a:p>
                      <a:pPr indent="0" lvl="0" marL="0" rtl="0" algn="ctr">
                        <a:spcBef>
                          <a:spcPts val="0"/>
                        </a:spcBef>
                        <a:spcAft>
                          <a:spcPts val="0"/>
                        </a:spcAft>
                        <a:buNone/>
                      </a:pPr>
                      <a:r>
                        <a:rPr b="1" lang="en"/>
                        <a:t>Recall</a:t>
                      </a:r>
                      <a:endParaRPr b="1"/>
                    </a:p>
                  </a:txBody>
                  <a:tcPr marT="91425" marB="91425" marR="91425" marL="91425" anchor="ctr">
                    <a:solidFill>
                      <a:srgbClr val="D9D9D9"/>
                    </a:solidFill>
                  </a:tcPr>
                </a:tc>
                <a:tc>
                  <a:txBody>
                    <a:bodyPr/>
                    <a:lstStyle/>
                    <a:p>
                      <a:pPr indent="0" lvl="0" marL="0" rtl="0" algn="ctr">
                        <a:spcBef>
                          <a:spcPts val="0"/>
                        </a:spcBef>
                        <a:spcAft>
                          <a:spcPts val="0"/>
                        </a:spcAft>
                        <a:buNone/>
                      </a:pPr>
                      <a:r>
                        <a:rPr b="1" lang="en"/>
                        <a:t>F1-Score</a:t>
                      </a:r>
                      <a:endParaRPr b="1"/>
                    </a:p>
                  </a:txBody>
                  <a:tcPr marT="91425" marB="91425" marR="91425" marL="91425" anchor="ctr">
                    <a:solidFill>
                      <a:srgbClr val="D9D9D9"/>
                    </a:solidFill>
                  </a:tcPr>
                </a:tc>
              </a:tr>
              <a:tr h="726600">
                <a:tc>
                  <a:txBody>
                    <a:bodyPr/>
                    <a:lstStyle/>
                    <a:p>
                      <a:pPr indent="0" lvl="0" marL="0" rtl="0" algn="l">
                        <a:spcBef>
                          <a:spcPts val="0"/>
                        </a:spcBef>
                        <a:spcAft>
                          <a:spcPts val="0"/>
                        </a:spcAft>
                        <a:buNone/>
                      </a:pPr>
                      <a:r>
                        <a:rPr lang="en"/>
                        <a:t>Random Forest</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74%</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73</a:t>
                      </a:r>
                      <a:r>
                        <a:rPr lang="en"/>
                        <a:t>%</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89</a:t>
                      </a:r>
                      <a:r>
                        <a:rPr lang="en"/>
                        <a:t>%</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80</a:t>
                      </a:r>
                      <a:r>
                        <a:rPr lang="en"/>
                        <a:t>%</a:t>
                      </a:r>
                      <a:endParaRPr/>
                    </a:p>
                  </a:txBody>
                  <a:tcPr marT="91425" marB="91425" marR="91425" marL="91425" anchor="ctr">
                    <a:solidFill>
                      <a:srgbClr val="E6B8AF"/>
                    </a:solidFill>
                  </a:tcPr>
                </a:tc>
              </a:tr>
              <a:tr h="726600">
                <a:tc>
                  <a:txBody>
                    <a:bodyPr/>
                    <a:lstStyle/>
                    <a:p>
                      <a:pPr indent="0" lvl="0" marL="0" rtl="0" algn="l">
                        <a:spcBef>
                          <a:spcPts val="0"/>
                        </a:spcBef>
                        <a:spcAft>
                          <a:spcPts val="0"/>
                        </a:spcAft>
                        <a:buNone/>
                      </a:pPr>
                      <a:r>
                        <a:rPr lang="en"/>
                        <a:t>Logistic Regression</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76%</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75</a:t>
                      </a:r>
                      <a:r>
                        <a:rPr lang="en"/>
                        <a:t>%</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90</a:t>
                      </a:r>
                      <a:r>
                        <a:rPr lang="en"/>
                        <a:t>%</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82</a:t>
                      </a:r>
                      <a:r>
                        <a:rPr lang="en"/>
                        <a:t>%</a:t>
                      </a:r>
                      <a:endParaRPr/>
                    </a:p>
                  </a:txBody>
                  <a:tcPr marT="91425" marB="91425" marR="91425" marL="91425" anchor="ctr">
                    <a:solidFill>
                      <a:srgbClr val="E6B8AF"/>
                    </a:solidFill>
                  </a:tcPr>
                </a:tc>
              </a:tr>
              <a:tr h="726600">
                <a:tc>
                  <a:txBody>
                    <a:bodyPr/>
                    <a:lstStyle/>
                    <a:p>
                      <a:pPr indent="0" lvl="0" marL="0" rtl="0" algn="l">
                        <a:spcBef>
                          <a:spcPts val="0"/>
                        </a:spcBef>
                        <a:spcAft>
                          <a:spcPts val="0"/>
                        </a:spcAft>
                        <a:buNone/>
                      </a:pPr>
                      <a:r>
                        <a:rPr lang="en"/>
                        <a:t>Gradient Boosted Tree</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76%</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76</a:t>
                      </a:r>
                      <a:r>
                        <a:rPr lang="en"/>
                        <a:t>%</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87</a:t>
                      </a:r>
                      <a:r>
                        <a:rPr lang="en"/>
                        <a:t>%</a:t>
                      </a:r>
                      <a:endParaRPr/>
                    </a:p>
                  </a:txBody>
                  <a:tcPr marT="91425" marB="91425" marR="91425" marL="91425" anchor="ctr">
                    <a:solidFill>
                      <a:srgbClr val="E6B8AF"/>
                    </a:solidFill>
                  </a:tcPr>
                </a:tc>
                <a:tc>
                  <a:txBody>
                    <a:bodyPr/>
                    <a:lstStyle/>
                    <a:p>
                      <a:pPr indent="0" lvl="0" marL="0" rtl="0" algn="ctr">
                        <a:spcBef>
                          <a:spcPts val="0"/>
                        </a:spcBef>
                        <a:spcAft>
                          <a:spcPts val="0"/>
                        </a:spcAft>
                        <a:buNone/>
                      </a:pPr>
                      <a:r>
                        <a:rPr lang="en"/>
                        <a:t>81</a:t>
                      </a:r>
                      <a:r>
                        <a:rPr lang="en"/>
                        <a:t>%</a:t>
                      </a:r>
                      <a:endParaRPr/>
                    </a:p>
                  </a:txBody>
                  <a:tcPr marT="91425" marB="91425" marR="91425" marL="91425" anchor="ctr">
                    <a:solidFill>
                      <a:srgbClr val="E6B8AF"/>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41"/>
          <p:cNvSpPr txBox="1"/>
          <p:nvPr>
            <p:ph type="title"/>
          </p:nvPr>
        </p:nvSpPr>
        <p:spPr>
          <a:xfrm>
            <a:off x="159300" y="64025"/>
            <a:ext cx="7090800" cy="9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Classification 2:</a:t>
            </a:r>
            <a:endParaRPr b="1"/>
          </a:p>
          <a:p>
            <a:pPr indent="0" lvl="0" marL="0" rtl="0" algn="l">
              <a:spcBef>
                <a:spcPts val="0"/>
              </a:spcBef>
              <a:spcAft>
                <a:spcPts val="0"/>
              </a:spcAft>
              <a:buNone/>
            </a:pPr>
            <a:r>
              <a:rPr i="1" lang="en"/>
              <a:t>Useful Reviews</a:t>
            </a:r>
            <a:endParaRPr i="1"/>
          </a:p>
        </p:txBody>
      </p:sp>
      <p:pic>
        <p:nvPicPr>
          <p:cNvPr id="522" name="Google Shape;522;p41"/>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pic>
        <p:nvPicPr>
          <p:cNvPr id="523" name="Google Shape;523;p41"/>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524" name="Google Shape;524;p41"/>
          <p:cNvSpPr/>
          <p:nvPr/>
        </p:nvSpPr>
        <p:spPr>
          <a:xfrm>
            <a:off x="1524500" y="986225"/>
            <a:ext cx="1716900" cy="27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Feature Importance</a:t>
            </a:r>
            <a:endParaRPr b="1" sz="1000"/>
          </a:p>
        </p:txBody>
      </p:sp>
      <p:sp>
        <p:nvSpPr>
          <p:cNvPr id="525" name="Google Shape;525;p41"/>
          <p:cNvSpPr/>
          <p:nvPr/>
        </p:nvSpPr>
        <p:spPr>
          <a:xfrm>
            <a:off x="5961625" y="986225"/>
            <a:ext cx="2633400" cy="27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Correlation to Predicted Variable</a:t>
            </a:r>
            <a:endParaRPr b="1" sz="1000"/>
          </a:p>
        </p:txBody>
      </p:sp>
      <p:pic>
        <p:nvPicPr>
          <p:cNvPr id="526" name="Google Shape;526;p41"/>
          <p:cNvPicPr preferRelativeResize="0"/>
          <p:nvPr/>
        </p:nvPicPr>
        <p:blipFill>
          <a:blip r:embed="rId5">
            <a:alphaModFix/>
          </a:blip>
          <a:stretch>
            <a:fillRect/>
          </a:stretch>
        </p:blipFill>
        <p:spPr>
          <a:xfrm>
            <a:off x="4477900" y="1257725"/>
            <a:ext cx="4543250" cy="3499176"/>
          </a:xfrm>
          <a:prstGeom prst="rect">
            <a:avLst/>
          </a:prstGeom>
          <a:noFill/>
          <a:ln>
            <a:noFill/>
          </a:ln>
        </p:spPr>
      </p:pic>
      <p:pic>
        <p:nvPicPr>
          <p:cNvPr id="527" name="Google Shape;527;p41"/>
          <p:cNvPicPr preferRelativeResize="0"/>
          <p:nvPr/>
        </p:nvPicPr>
        <p:blipFill>
          <a:blip r:embed="rId6">
            <a:alphaModFix/>
          </a:blip>
          <a:stretch>
            <a:fillRect/>
          </a:stretch>
        </p:blipFill>
        <p:spPr>
          <a:xfrm>
            <a:off x="152400" y="1257725"/>
            <a:ext cx="4325500" cy="3405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159300" y="64025"/>
            <a:ext cx="55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Business Problems/ Use Cases</a:t>
            </a:r>
            <a:endParaRPr b="1"/>
          </a:p>
        </p:txBody>
      </p:sp>
      <p:sp>
        <p:nvSpPr>
          <p:cNvPr id="84" name="Google Shape;84;p15"/>
          <p:cNvSpPr/>
          <p:nvPr/>
        </p:nvSpPr>
        <p:spPr>
          <a:xfrm>
            <a:off x="208025" y="2397674"/>
            <a:ext cx="811800" cy="829500"/>
          </a:xfrm>
          <a:prstGeom prst="ellipse">
            <a:avLst/>
          </a:prstGeom>
          <a:solidFill>
            <a:srgbClr val="98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YELP</a:t>
            </a:r>
            <a:endParaRPr b="1" sz="1100">
              <a:solidFill>
                <a:schemeClr val="lt1"/>
              </a:solidFill>
            </a:endParaRPr>
          </a:p>
        </p:txBody>
      </p:sp>
      <p:sp>
        <p:nvSpPr>
          <p:cNvPr id="85" name="Google Shape;85;p15"/>
          <p:cNvSpPr txBox="1"/>
          <p:nvPr/>
        </p:nvSpPr>
        <p:spPr>
          <a:xfrm>
            <a:off x="1901469" y="897250"/>
            <a:ext cx="2034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QUESTIONS/ USE CASES</a:t>
            </a:r>
            <a:endParaRPr sz="1100">
              <a:solidFill>
                <a:schemeClr val="dk1"/>
              </a:solidFill>
            </a:endParaRPr>
          </a:p>
        </p:txBody>
      </p:sp>
      <p:sp>
        <p:nvSpPr>
          <p:cNvPr id="86" name="Google Shape;86;p15"/>
          <p:cNvSpPr txBox="1"/>
          <p:nvPr/>
        </p:nvSpPr>
        <p:spPr>
          <a:xfrm>
            <a:off x="5192629" y="889909"/>
            <a:ext cx="1580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STAKEHOLDERS</a:t>
            </a:r>
            <a:endParaRPr sz="1100">
              <a:solidFill>
                <a:schemeClr val="dk1"/>
              </a:solidFill>
            </a:endParaRPr>
          </a:p>
        </p:txBody>
      </p:sp>
      <p:cxnSp>
        <p:nvCxnSpPr>
          <p:cNvPr id="87" name="Google Shape;87;p15"/>
          <p:cNvCxnSpPr/>
          <p:nvPr/>
        </p:nvCxnSpPr>
        <p:spPr>
          <a:xfrm>
            <a:off x="1932275" y="1252475"/>
            <a:ext cx="6987600" cy="6900"/>
          </a:xfrm>
          <a:prstGeom prst="straightConnector1">
            <a:avLst/>
          </a:prstGeom>
          <a:noFill/>
          <a:ln cap="flat" cmpd="sng" w="9525">
            <a:solidFill>
              <a:schemeClr val="dk2"/>
            </a:solidFill>
            <a:prstDash val="solid"/>
            <a:round/>
            <a:headEnd len="med" w="med" type="none"/>
            <a:tailEnd len="med" w="med" type="none"/>
          </a:ln>
        </p:spPr>
      </p:cxnSp>
      <p:sp>
        <p:nvSpPr>
          <p:cNvPr id="88" name="Google Shape;88;p15"/>
          <p:cNvSpPr txBox="1"/>
          <p:nvPr/>
        </p:nvSpPr>
        <p:spPr>
          <a:xfrm>
            <a:off x="6719399" y="874625"/>
            <a:ext cx="1827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ANALYSIS/ MODELING</a:t>
            </a:r>
            <a:endParaRPr sz="1100">
              <a:solidFill>
                <a:schemeClr val="dk1"/>
              </a:solidFill>
            </a:endParaRPr>
          </a:p>
        </p:txBody>
      </p:sp>
      <p:sp>
        <p:nvSpPr>
          <p:cNvPr id="89" name="Google Shape;89;p15"/>
          <p:cNvSpPr txBox="1"/>
          <p:nvPr/>
        </p:nvSpPr>
        <p:spPr>
          <a:xfrm>
            <a:off x="1918266" y="1347650"/>
            <a:ext cx="2533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How does Covid-19 affect business?</a:t>
            </a:r>
            <a:endParaRPr sz="1000">
              <a:solidFill>
                <a:schemeClr val="dk1"/>
              </a:solidFill>
            </a:endParaRPr>
          </a:p>
        </p:txBody>
      </p:sp>
      <p:sp>
        <p:nvSpPr>
          <p:cNvPr id="90" name="Google Shape;90;p15"/>
          <p:cNvSpPr txBox="1"/>
          <p:nvPr/>
        </p:nvSpPr>
        <p:spPr>
          <a:xfrm>
            <a:off x="1920216" y="1924725"/>
            <a:ext cx="3093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How can we help users find good restaurants?</a:t>
            </a:r>
            <a:endParaRPr sz="1000">
              <a:solidFill>
                <a:schemeClr val="dk1"/>
              </a:solidFill>
            </a:endParaRPr>
          </a:p>
        </p:txBody>
      </p:sp>
      <p:sp>
        <p:nvSpPr>
          <p:cNvPr id="91" name="Google Shape;91;p15"/>
          <p:cNvSpPr txBox="1"/>
          <p:nvPr/>
        </p:nvSpPr>
        <p:spPr>
          <a:xfrm>
            <a:off x="1912766" y="2525100"/>
            <a:ext cx="31767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How can we help users get </a:t>
            </a:r>
            <a:r>
              <a:rPr b="1" lang="en" sz="1000">
                <a:solidFill>
                  <a:schemeClr val="dk1"/>
                </a:solidFill>
              </a:rPr>
              <a:t>recommendations</a:t>
            </a:r>
            <a:r>
              <a:rPr b="1" lang="en" sz="1000">
                <a:solidFill>
                  <a:schemeClr val="dk1"/>
                </a:solidFill>
              </a:rPr>
              <a:t>?</a:t>
            </a:r>
            <a:endParaRPr b="1" sz="1000">
              <a:solidFill>
                <a:schemeClr val="dk1"/>
              </a:solidFill>
            </a:endParaRPr>
          </a:p>
          <a:p>
            <a:pPr indent="0" lvl="0" marL="0" rtl="0" algn="l">
              <a:lnSpc>
                <a:spcPct val="115000"/>
              </a:lnSpc>
              <a:spcBef>
                <a:spcPts val="0"/>
              </a:spcBef>
              <a:spcAft>
                <a:spcPts val="0"/>
              </a:spcAft>
              <a:buNone/>
            </a:pPr>
            <a:r>
              <a:rPr b="1" lang="en" sz="1000">
                <a:solidFill>
                  <a:schemeClr val="dk1"/>
                </a:solidFill>
              </a:rPr>
              <a:t>How can business improve their visibility?</a:t>
            </a:r>
            <a:endParaRPr b="1" sz="1000">
              <a:solidFill>
                <a:schemeClr val="dk1"/>
              </a:solidFill>
            </a:endParaRPr>
          </a:p>
          <a:p>
            <a:pPr indent="0" lvl="0" marL="0" rtl="0" algn="l">
              <a:lnSpc>
                <a:spcPct val="115000"/>
              </a:lnSpc>
              <a:spcBef>
                <a:spcPts val="0"/>
              </a:spcBef>
              <a:spcAft>
                <a:spcPts val="0"/>
              </a:spcAft>
              <a:buNone/>
            </a:pPr>
            <a:r>
              <a:rPr b="1" lang="en" sz="1000">
                <a:solidFill>
                  <a:schemeClr val="dk1"/>
                </a:solidFill>
              </a:rPr>
              <a:t>How can we increase users’ activity?</a:t>
            </a:r>
            <a:endParaRPr b="1" sz="1000">
              <a:solidFill>
                <a:schemeClr val="dk1"/>
              </a:solidFill>
            </a:endParaRPr>
          </a:p>
        </p:txBody>
      </p:sp>
      <p:sp>
        <p:nvSpPr>
          <p:cNvPr id="92" name="Google Shape;92;p15"/>
          <p:cNvSpPr txBox="1"/>
          <p:nvPr/>
        </p:nvSpPr>
        <p:spPr>
          <a:xfrm>
            <a:off x="1933516" y="3411975"/>
            <a:ext cx="30126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What factors influence higher review stars?</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What factors determine useful reviews?</a:t>
            </a:r>
            <a:endParaRPr b="1" sz="1000">
              <a:solidFill>
                <a:schemeClr val="dk1"/>
              </a:solidFill>
            </a:endParaRPr>
          </a:p>
        </p:txBody>
      </p:sp>
      <p:sp>
        <p:nvSpPr>
          <p:cNvPr id="93" name="Google Shape;93;p15"/>
          <p:cNvSpPr txBox="1"/>
          <p:nvPr/>
        </p:nvSpPr>
        <p:spPr>
          <a:xfrm>
            <a:off x="1929758" y="4257700"/>
            <a:ext cx="3385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What factors influence higher stars for business?</a:t>
            </a:r>
            <a:endParaRPr b="1" sz="1000">
              <a:solidFill>
                <a:schemeClr val="dk1"/>
              </a:solidFill>
            </a:endParaRPr>
          </a:p>
        </p:txBody>
      </p:sp>
      <p:sp>
        <p:nvSpPr>
          <p:cNvPr id="94" name="Google Shape;94;p15"/>
          <p:cNvSpPr txBox="1"/>
          <p:nvPr/>
        </p:nvSpPr>
        <p:spPr>
          <a:xfrm>
            <a:off x="5215600" y="1318283"/>
            <a:ext cx="1676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Public/ General</a:t>
            </a:r>
            <a:endParaRPr sz="1000">
              <a:solidFill>
                <a:schemeClr val="dk1"/>
              </a:solidFill>
            </a:endParaRPr>
          </a:p>
        </p:txBody>
      </p:sp>
      <p:sp>
        <p:nvSpPr>
          <p:cNvPr id="95" name="Google Shape;95;p15"/>
          <p:cNvSpPr txBox="1"/>
          <p:nvPr/>
        </p:nvSpPr>
        <p:spPr>
          <a:xfrm>
            <a:off x="5215600" y="1920341"/>
            <a:ext cx="1676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Users</a:t>
            </a:r>
            <a:endParaRPr sz="1000">
              <a:solidFill>
                <a:schemeClr val="dk1"/>
              </a:solidFill>
            </a:endParaRPr>
          </a:p>
        </p:txBody>
      </p:sp>
      <p:sp>
        <p:nvSpPr>
          <p:cNvPr id="96" name="Google Shape;96;p15"/>
          <p:cNvSpPr txBox="1"/>
          <p:nvPr/>
        </p:nvSpPr>
        <p:spPr>
          <a:xfrm>
            <a:off x="5215600" y="2522400"/>
            <a:ext cx="16764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Users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Business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Yelp</a:t>
            </a:r>
            <a:endParaRPr sz="1000">
              <a:solidFill>
                <a:schemeClr val="dk1"/>
              </a:solidFill>
            </a:endParaRPr>
          </a:p>
        </p:txBody>
      </p:sp>
      <p:sp>
        <p:nvSpPr>
          <p:cNvPr id="97" name="Google Shape;97;p15"/>
          <p:cNvSpPr txBox="1"/>
          <p:nvPr/>
        </p:nvSpPr>
        <p:spPr>
          <a:xfrm>
            <a:off x="5215600" y="3421716"/>
            <a:ext cx="1676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Yelp</a:t>
            </a:r>
            <a:endParaRPr sz="1000">
              <a:solidFill>
                <a:schemeClr val="dk1"/>
              </a:solidFill>
            </a:endParaRPr>
          </a:p>
        </p:txBody>
      </p:sp>
      <p:sp>
        <p:nvSpPr>
          <p:cNvPr id="98" name="Google Shape;98;p15"/>
          <p:cNvSpPr txBox="1"/>
          <p:nvPr/>
        </p:nvSpPr>
        <p:spPr>
          <a:xfrm>
            <a:off x="5200516" y="4259916"/>
            <a:ext cx="1676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Business</a:t>
            </a:r>
            <a:endParaRPr sz="1000">
              <a:solidFill>
                <a:schemeClr val="dk1"/>
              </a:solidFill>
            </a:endParaRPr>
          </a:p>
        </p:txBody>
      </p:sp>
      <p:sp>
        <p:nvSpPr>
          <p:cNvPr id="99" name="Google Shape;99;p15"/>
          <p:cNvSpPr txBox="1"/>
          <p:nvPr/>
        </p:nvSpPr>
        <p:spPr>
          <a:xfrm>
            <a:off x="6701891" y="1295658"/>
            <a:ext cx="1676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Timeline Visualization</a:t>
            </a:r>
            <a:endParaRPr sz="1000">
              <a:solidFill>
                <a:schemeClr val="dk1"/>
              </a:solidFill>
            </a:endParaRPr>
          </a:p>
        </p:txBody>
      </p:sp>
      <p:sp>
        <p:nvSpPr>
          <p:cNvPr id="100" name="Google Shape;100;p15"/>
          <p:cNvSpPr txBox="1"/>
          <p:nvPr/>
        </p:nvSpPr>
        <p:spPr>
          <a:xfrm>
            <a:off x="6701891" y="1905258"/>
            <a:ext cx="1676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Location Mapping</a:t>
            </a:r>
            <a:endParaRPr sz="1000">
              <a:solidFill>
                <a:schemeClr val="dk1"/>
              </a:solidFill>
            </a:endParaRPr>
          </a:p>
        </p:txBody>
      </p:sp>
      <p:sp>
        <p:nvSpPr>
          <p:cNvPr id="101" name="Google Shape;101;p15"/>
          <p:cNvSpPr txBox="1"/>
          <p:nvPr/>
        </p:nvSpPr>
        <p:spPr>
          <a:xfrm>
            <a:off x="6701901" y="2514850"/>
            <a:ext cx="1883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Recommendation Systems</a:t>
            </a:r>
            <a:endParaRPr sz="1000">
              <a:solidFill>
                <a:schemeClr val="dk1"/>
              </a:solidFill>
            </a:endParaRPr>
          </a:p>
        </p:txBody>
      </p:sp>
      <p:sp>
        <p:nvSpPr>
          <p:cNvPr id="102" name="Google Shape;102;p15"/>
          <p:cNvSpPr txBox="1"/>
          <p:nvPr/>
        </p:nvSpPr>
        <p:spPr>
          <a:xfrm>
            <a:off x="6701900" y="3353050"/>
            <a:ext cx="19536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Classification 1: Review Stars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Classification 2: Useful Review</a:t>
            </a:r>
            <a:endParaRPr sz="1000">
              <a:solidFill>
                <a:schemeClr val="dk1"/>
              </a:solidFill>
            </a:endParaRPr>
          </a:p>
        </p:txBody>
      </p:sp>
      <p:sp>
        <p:nvSpPr>
          <p:cNvPr id="103" name="Google Shape;103;p15"/>
          <p:cNvSpPr txBox="1"/>
          <p:nvPr/>
        </p:nvSpPr>
        <p:spPr>
          <a:xfrm>
            <a:off x="6701900" y="4236500"/>
            <a:ext cx="1989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Classification 3: Business Stars</a:t>
            </a:r>
            <a:endParaRPr sz="1000">
              <a:solidFill>
                <a:schemeClr val="dk1"/>
              </a:solidFill>
            </a:endParaRPr>
          </a:p>
        </p:txBody>
      </p:sp>
      <p:sp>
        <p:nvSpPr>
          <p:cNvPr id="104" name="Google Shape;104;p15"/>
          <p:cNvSpPr/>
          <p:nvPr/>
        </p:nvSpPr>
        <p:spPr>
          <a:xfrm>
            <a:off x="1324475" y="1347650"/>
            <a:ext cx="372300" cy="35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105" name="Google Shape;105;p15"/>
          <p:cNvSpPr/>
          <p:nvPr/>
        </p:nvSpPr>
        <p:spPr>
          <a:xfrm>
            <a:off x="1324475" y="1972334"/>
            <a:ext cx="372300" cy="35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106" name="Google Shape;106;p15"/>
          <p:cNvSpPr/>
          <p:nvPr/>
        </p:nvSpPr>
        <p:spPr>
          <a:xfrm>
            <a:off x="1324475" y="2618250"/>
            <a:ext cx="372300" cy="35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107" name="Google Shape;107;p15"/>
          <p:cNvSpPr/>
          <p:nvPr/>
        </p:nvSpPr>
        <p:spPr>
          <a:xfrm>
            <a:off x="1324475" y="3492825"/>
            <a:ext cx="372300" cy="35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4</a:t>
            </a:r>
            <a:endParaRPr b="1"/>
          </a:p>
        </p:txBody>
      </p:sp>
      <p:sp>
        <p:nvSpPr>
          <p:cNvPr id="108" name="Google Shape;108;p15"/>
          <p:cNvSpPr/>
          <p:nvPr/>
        </p:nvSpPr>
        <p:spPr>
          <a:xfrm>
            <a:off x="1324475" y="4250050"/>
            <a:ext cx="372300" cy="35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endParaRPr b="1"/>
          </a:p>
        </p:txBody>
      </p:sp>
      <p:cxnSp>
        <p:nvCxnSpPr>
          <p:cNvPr id="109" name="Google Shape;109;p15"/>
          <p:cNvCxnSpPr>
            <a:stCxn id="84" idx="6"/>
            <a:endCxn id="104" idx="2"/>
          </p:cNvCxnSpPr>
          <p:nvPr/>
        </p:nvCxnSpPr>
        <p:spPr>
          <a:xfrm flipH="1" rot="10800000">
            <a:off x="1019825" y="1524524"/>
            <a:ext cx="304800" cy="12879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15"/>
          <p:cNvCxnSpPr>
            <a:stCxn id="84" idx="6"/>
            <a:endCxn id="105" idx="2"/>
          </p:cNvCxnSpPr>
          <p:nvPr/>
        </p:nvCxnSpPr>
        <p:spPr>
          <a:xfrm flipH="1" rot="10800000">
            <a:off x="1019825" y="2149424"/>
            <a:ext cx="304800" cy="6630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5"/>
          <p:cNvCxnSpPr>
            <a:stCxn id="84" idx="6"/>
            <a:endCxn id="106" idx="2"/>
          </p:cNvCxnSpPr>
          <p:nvPr/>
        </p:nvCxnSpPr>
        <p:spPr>
          <a:xfrm flipH="1" rot="10800000">
            <a:off x="1019825" y="2795324"/>
            <a:ext cx="304800" cy="171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5"/>
          <p:cNvCxnSpPr>
            <a:stCxn id="84" idx="6"/>
            <a:endCxn id="107" idx="2"/>
          </p:cNvCxnSpPr>
          <p:nvPr/>
        </p:nvCxnSpPr>
        <p:spPr>
          <a:xfrm>
            <a:off x="1019825" y="2812424"/>
            <a:ext cx="304800" cy="8574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5"/>
          <p:cNvCxnSpPr>
            <a:stCxn id="84" idx="6"/>
            <a:endCxn id="108" idx="2"/>
          </p:cNvCxnSpPr>
          <p:nvPr/>
        </p:nvCxnSpPr>
        <p:spPr>
          <a:xfrm>
            <a:off x="1019825" y="2812424"/>
            <a:ext cx="304800" cy="1614600"/>
          </a:xfrm>
          <a:prstGeom prst="straightConnector1">
            <a:avLst/>
          </a:prstGeom>
          <a:noFill/>
          <a:ln cap="flat" cmpd="sng" w="9525">
            <a:solidFill>
              <a:schemeClr val="dk2"/>
            </a:solidFill>
            <a:prstDash val="solid"/>
            <a:round/>
            <a:headEnd len="med" w="med" type="none"/>
            <a:tailEnd len="med" w="med" type="none"/>
          </a:ln>
        </p:spPr>
      </p:cxnSp>
      <p:sp>
        <p:nvSpPr>
          <p:cNvPr id="114" name="Google Shape;11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15"/>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pic>
        <p:nvPicPr>
          <p:cNvPr id="116" name="Google Shape;116;p15"/>
          <p:cNvPicPr preferRelativeResize="0"/>
          <p:nvPr/>
        </p:nvPicPr>
        <p:blipFill>
          <a:blip r:embed="rId4">
            <a:alphaModFix/>
          </a:blip>
          <a:stretch>
            <a:fillRect/>
          </a:stretch>
        </p:blipFill>
        <p:spPr>
          <a:xfrm>
            <a:off x="8151605" y="29966"/>
            <a:ext cx="968861" cy="393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42"/>
          <p:cNvSpPr txBox="1"/>
          <p:nvPr>
            <p:ph type="title"/>
          </p:nvPr>
        </p:nvSpPr>
        <p:spPr>
          <a:xfrm>
            <a:off x="159300" y="64025"/>
            <a:ext cx="7090800" cy="9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Classification 2:</a:t>
            </a:r>
            <a:endParaRPr b="1"/>
          </a:p>
          <a:p>
            <a:pPr indent="0" lvl="0" marL="0" rtl="0" algn="l">
              <a:spcBef>
                <a:spcPts val="0"/>
              </a:spcBef>
              <a:spcAft>
                <a:spcPts val="0"/>
              </a:spcAft>
              <a:buNone/>
            </a:pPr>
            <a:r>
              <a:rPr i="1" lang="en"/>
              <a:t>Useful Reviews</a:t>
            </a:r>
            <a:endParaRPr i="1"/>
          </a:p>
        </p:txBody>
      </p:sp>
      <p:pic>
        <p:nvPicPr>
          <p:cNvPr id="534" name="Google Shape;534;p42"/>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pic>
        <p:nvPicPr>
          <p:cNvPr id="535" name="Google Shape;535;p42"/>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536" name="Google Shape;536;p42"/>
          <p:cNvSpPr/>
          <p:nvPr/>
        </p:nvSpPr>
        <p:spPr>
          <a:xfrm>
            <a:off x="2284675" y="986225"/>
            <a:ext cx="1716900" cy="27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LR Coefficients</a:t>
            </a:r>
            <a:endParaRPr b="1" sz="1000"/>
          </a:p>
        </p:txBody>
      </p:sp>
      <p:pic>
        <p:nvPicPr>
          <p:cNvPr id="537" name="Google Shape;537;p42"/>
          <p:cNvPicPr preferRelativeResize="0"/>
          <p:nvPr/>
        </p:nvPicPr>
        <p:blipFill>
          <a:blip r:embed="rId5">
            <a:alphaModFix/>
          </a:blip>
          <a:stretch>
            <a:fillRect/>
          </a:stretch>
        </p:blipFill>
        <p:spPr>
          <a:xfrm>
            <a:off x="520600" y="1188275"/>
            <a:ext cx="5517750" cy="3602251"/>
          </a:xfrm>
          <a:prstGeom prst="rect">
            <a:avLst/>
          </a:prstGeom>
          <a:noFill/>
          <a:ln>
            <a:noFill/>
          </a:ln>
        </p:spPr>
      </p:pic>
      <p:sp>
        <p:nvSpPr>
          <p:cNvPr id="538" name="Google Shape;538;p42"/>
          <p:cNvSpPr/>
          <p:nvPr/>
        </p:nvSpPr>
        <p:spPr>
          <a:xfrm>
            <a:off x="6434700" y="1257725"/>
            <a:ext cx="1716900" cy="31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Features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sz="1000">
                <a:solidFill>
                  <a:schemeClr val="dk1"/>
                </a:solidFill>
              </a:rPr>
              <a:t>0 - funny_review,</a:t>
            </a:r>
            <a:endParaRPr b="1" sz="1000">
              <a:solidFill>
                <a:schemeClr val="dk1"/>
              </a:solidFill>
            </a:endParaRPr>
          </a:p>
          <a:p>
            <a:pPr indent="0" lvl="0" marL="0" rtl="0" algn="l">
              <a:spcBef>
                <a:spcPts val="0"/>
              </a:spcBef>
              <a:spcAft>
                <a:spcPts val="0"/>
              </a:spcAft>
              <a:buNone/>
            </a:pPr>
            <a:r>
              <a:rPr b="1" lang="en" sz="1000">
                <a:solidFill>
                  <a:schemeClr val="dk1"/>
                </a:solidFill>
              </a:rPr>
              <a:t>1 - cool_review,</a:t>
            </a:r>
            <a:endParaRPr b="1" sz="1000">
              <a:solidFill>
                <a:schemeClr val="dk1"/>
              </a:solidFill>
            </a:endParaRPr>
          </a:p>
          <a:p>
            <a:pPr indent="0" lvl="0" marL="0" rtl="0" algn="l">
              <a:spcBef>
                <a:spcPts val="0"/>
              </a:spcBef>
              <a:spcAft>
                <a:spcPts val="0"/>
              </a:spcAft>
              <a:buNone/>
            </a:pPr>
            <a:r>
              <a:rPr b="1" lang="en" sz="1000">
                <a:solidFill>
                  <a:schemeClr val="dk1"/>
                </a:solidFill>
              </a:rPr>
              <a:t>2 - stars_review, </a:t>
            </a:r>
            <a:endParaRPr b="1" sz="1000">
              <a:solidFill>
                <a:schemeClr val="dk1"/>
              </a:solidFill>
            </a:endParaRPr>
          </a:p>
          <a:p>
            <a:pPr indent="0" lvl="0" marL="0" rtl="0" algn="l">
              <a:spcBef>
                <a:spcPts val="0"/>
              </a:spcBef>
              <a:spcAft>
                <a:spcPts val="0"/>
              </a:spcAft>
              <a:buNone/>
            </a:pPr>
            <a:r>
              <a:rPr b="1" lang="en" sz="1000">
                <a:solidFill>
                  <a:schemeClr val="dk1"/>
                </a:solidFill>
              </a:rPr>
              <a:t>3 - rev_count_biz, </a:t>
            </a:r>
            <a:endParaRPr b="1" sz="1000">
              <a:solidFill>
                <a:schemeClr val="dk1"/>
              </a:solidFill>
            </a:endParaRPr>
          </a:p>
          <a:p>
            <a:pPr indent="0" lvl="0" marL="0" rtl="0" algn="l">
              <a:spcBef>
                <a:spcPts val="0"/>
              </a:spcBef>
              <a:spcAft>
                <a:spcPts val="0"/>
              </a:spcAft>
              <a:buNone/>
            </a:pPr>
            <a:r>
              <a:rPr b="1" lang="en" sz="1000">
                <a:solidFill>
                  <a:schemeClr val="dk1"/>
                </a:solidFill>
              </a:rPr>
              <a:t>4 - stars_biz, </a:t>
            </a:r>
            <a:endParaRPr b="1" sz="1000">
              <a:solidFill>
                <a:schemeClr val="dk1"/>
              </a:solidFill>
            </a:endParaRPr>
          </a:p>
          <a:p>
            <a:pPr indent="0" lvl="0" marL="0" rtl="0" algn="l">
              <a:spcBef>
                <a:spcPts val="0"/>
              </a:spcBef>
              <a:spcAft>
                <a:spcPts val="0"/>
              </a:spcAft>
              <a:buNone/>
            </a:pPr>
            <a:r>
              <a:rPr b="1" lang="en" sz="1000">
                <a:solidFill>
                  <a:schemeClr val="dk1"/>
                </a:solidFill>
              </a:rPr>
              <a:t>5 - count_sum,</a:t>
            </a:r>
            <a:endParaRPr b="1" sz="1000">
              <a:solidFill>
                <a:schemeClr val="dk1"/>
              </a:solidFill>
            </a:endParaRPr>
          </a:p>
          <a:p>
            <a:pPr indent="0" lvl="0" marL="0" rtl="0" algn="l">
              <a:spcBef>
                <a:spcPts val="0"/>
              </a:spcBef>
              <a:spcAft>
                <a:spcPts val="0"/>
              </a:spcAft>
              <a:buNone/>
            </a:pPr>
            <a:r>
              <a:rPr b="1" lang="en" sz="1000">
                <a:solidFill>
                  <a:schemeClr val="dk1"/>
                </a:solidFill>
              </a:rPr>
              <a:t>6 - elite_count, </a:t>
            </a:r>
            <a:endParaRPr b="1" sz="1000">
              <a:solidFill>
                <a:schemeClr val="dk1"/>
              </a:solidFill>
            </a:endParaRPr>
          </a:p>
          <a:p>
            <a:pPr indent="0" lvl="0" marL="0" rtl="0" algn="l">
              <a:spcBef>
                <a:spcPts val="0"/>
              </a:spcBef>
              <a:spcAft>
                <a:spcPts val="0"/>
              </a:spcAft>
              <a:buNone/>
            </a:pPr>
            <a:r>
              <a:rPr b="1" lang="en" sz="1000">
                <a:solidFill>
                  <a:schemeClr val="dk1"/>
                </a:solidFill>
              </a:rPr>
              <a:t>7 - friends_count, </a:t>
            </a:r>
            <a:endParaRPr b="1" sz="1000">
              <a:solidFill>
                <a:schemeClr val="dk1"/>
              </a:solidFill>
            </a:endParaRPr>
          </a:p>
          <a:p>
            <a:pPr indent="0" lvl="0" marL="0" rtl="0" algn="l">
              <a:spcBef>
                <a:spcPts val="0"/>
              </a:spcBef>
              <a:spcAft>
                <a:spcPts val="0"/>
              </a:spcAft>
              <a:buNone/>
            </a:pPr>
            <a:r>
              <a:rPr b="1" lang="en" sz="1000">
                <a:solidFill>
                  <a:schemeClr val="dk1"/>
                </a:solidFill>
              </a:rPr>
              <a:t>8 - years_gap, </a:t>
            </a:r>
            <a:endParaRPr b="1" sz="1000">
              <a:solidFill>
                <a:schemeClr val="dk1"/>
              </a:solidFill>
            </a:endParaRPr>
          </a:p>
          <a:p>
            <a:pPr indent="0" lvl="0" marL="0" rtl="0" algn="l">
              <a:spcBef>
                <a:spcPts val="0"/>
              </a:spcBef>
              <a:spcAft>
                <a:spcPts val="0"/>
              </a:spcAft>
              <a:buNone/>
            </a:pPr>
            <a:r>
              <a:rPr b="1" lang="en" sz="1000">
                <a:solidFill>
                  <a:schemeClr val="dk1"/>
                </a:solidFill>
              </a:rPr>
              <a:t>9 - funny_user,</a:t>
            </a:r>
            <a:endParaRPr b="1" sz="1000">
              <a:solidFill>
                <a:schemeClr val="dk1"/>
              </a:solidFill>
            </a:endParaRPr>
          </a:p>
          <a:p>
            <a:pPr indent="0" lvl="0" marL="0" rtl="0" algn="l">
              <a:spcBef>
                <a:spcPts val="0"/>
              </a:spcBef>
              <a:spcAft>
                <a:spcPts val="0"/>
              </a:spcAft>
              <a:buNone/>
            </a:pPr>
            <a:r>
              <a:rPr b="1" lang="en" sz="1000">
                <a:solidFill>
                  <a:schemeClr val="dk1"/>
                </a:solidFill>
              </a:rPr>
              <a:t>10 - useful_user,</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11 - cool_user, </a:t>
            </a:r>
            <a:endParaRPr b="1" sz="1000">
              <a:solidFill>
                <a:schemeClr val="dk1"/>
              </a:solidFill>
            </a:endParaRPr>
          </a:p>
          <a:p>
            <a:pPr indent="0" lvl="0" marL="0" rtl="0" algn="l">
              <a:spcBef>
                <a:spcPts val="0"/>
              </a:spcBef>
              <a:spcAft>
                <a:spcPts val="0"/>
              </a:spcAft>
              <a:buNone/>
            </a:pPr>
            <a:r>
              <a:rPr b="1" lang="en" sz="1000">
                <a:solidFill>
                  <a:schemeClr val="dk1"/>
                </a:solidFill>
              </a:rPr>
              <a:t>12 - compliment_sum,</a:t>
            </a:r>
            <a:endParaRPr b="1" sz="1000">
              <a:solidFill>
                <a:schemeClr val="dk1"/>
              </a:solidFill>
            </a:endParaRPr>
          </a:p>
          <a:p>
            <a:pPr indent="0" lvl="0" marL="0" rtl="0" algn="l">
              <a:spcBef>
                <a:spcPts val="0"/>
              </a:spcBef>
              <a:spcAft>
                <a:spcPts val="0"/>
              </a:spcAft>
              <a:buNone/>
            </a:pPr>
            <a:r>
              <a:rPr b="1" lang="en" sz="1000">
                <a:solidFill>
                  <a:schemeClr val="dk1"/>
                </a:solidFill>
              </a:rPr>
              <a:t>13 -  fans, </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14 -  text_length</a:t>
            </a:r>
            <a:endParaRPr b="1" sz="1000">
              <a:solidFill>
                <a:schemeClr val="dk1"/>
              </a:solidFill>
            </a:endParaRPr>
          </a:p>
          <a:p>
            <a:pPr indent="0" lvl="0" marL="0" rtl="0" algn="ctr">
              <a:spcBef>
                <a:spcPts val="0"/>
              </a:spcBef>
              <a:spcAft>
                <a:spcPts val="0"/>
              </a:spcAft>
              <a:buNone/>
            </a:pPr>
            <a:r>
              <a:t/>
            </a:r>
            <a:endParaRPr b="1" sz="10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43"/>
          <p:cNvSpPr txBox="1"/>
          <p:nvPr>
            <p:ph type="title"/>
          </p:nvPr>
        </p:nvSpPr>
        <p:spPr>
          <a:xfrm>
            <a:off x="159300" y="64025"/>
            <a:ext cx="7090800" cy="9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Classification 3:</a:t>
            </a:r>
            <a:endParaRPr b="1"/>
          </a:p>
          <a:p>
            <a:pPr indent="0" lvl="0" marL="0" rtl="0" algn="l">
              <a:spcBef>
                <a:spcPts val="0"/>
              </a:spcBef>
              <a:spcAft>
                <a:spcPts val="0"/>
              </a:spcAft>
              <a:buNone/>
            </a:pPr>
            <a:r>
              <a:rPr i="1" lang="en"/>
              <a:t>Business Stars</a:t>
            </a:r>
            <a:endParaRPr i="1"/>
          </a:p>
        </p:txBody>
      </p:sp>
      <p:pic>
        <p:nvPicPr>
          <p:cNvPr id="545" name="Google Shape;545;p43"/>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546" name="Google Shape;546;p43"/>
          <p:cNvSpPr/>
          <p:nvPr/>
        </p:nvSpPr>
        <p:spPr>
          <a:xfrm>
            <a:off x="806425" y="976025"/>
            <a:ext cx="3632400" cy="4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Predictors</a:t>
            </a:r>
            <a:endParaRPr/>
          </a:p>
        </p:txBody>
      </p:sp>
      <p:sp>
        <p:nvSpPr>
          <p:cNvPr id="547" name="Google Shape;547;p43"/>
          <p:cNvSpPr/>
          <p:nvPr/>
        </p:nvSpPr>
        <p:spPr>
          <a:xfrm>
            <a:off x="5210925" y="976025"/>
            <a:ext cx="3190800" cy="4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Predicted</a:t>
            </a:r>
            <a:endParaRPr/>
          </a:p>
        </p:txBody>
      </p:sp>
      <p:sp>
        <p:nvSpPr>
          <p:cNvPr id="548" name="Google Shape;548;p43"/>
          <p:cNvSpPr/>
          <p:nvPr/>
        </p:nvSpPr>
        <p:spPr>
          <a:xfrm>
            <a:off x="824175" y="1576600"/>
            <a:ext cx="1716900" cy="26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Table: Reviews</a:t>
            </a:r>
            <a:endParaRPr sz="1200">
              <a:solidFill>
                <a:schemeClr val="lt1"/>
              </a:solidFill>
            </a:endParaRPr>
          </a:p>
        </p:txBody>
      </p:sp>
      <p:sp>
        <p:nvSpPr>
          <p:cNvPr id="549" name="Google Shape;549;p43"/>
          <p:cNvSpPr txBox="1"/>
          <p:nvPr/>
        </p:nvSpPr>
        <p:spPr>
          <a:xfrm>
            <a:off x="5805827" y="1881400"/>
            <a:ext cx="11961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000"/>
              <a:t>Avg. Biz Stars</a:t>
            </a:r>
            <a:endParaRPr b="1" sz="1000"/>
          </a:p>
        </p:txBody>
      </p:sp>
      <p:sp>
        <p:nvSpPr>
          <p:cNvPr id="550" name="Google Shape;550;p43"/>
          <p:cNvSpPr txBox="1"/>
          <p:nvPr/>
        </p:nvSpPr>
        <p:spPr>
          <a:xfrm>
            <a:off x="6854045" y="2613250"/>
            <a:ext cx="13530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1000"/>
              <a:t>Class 0: &lt;=3 Stars</a:t>
            </a:r>
            <a:endParaRPr sz="1000"/>
          </a:p>
        </p:txBody>
      </p:sp>
      <p:sp>
        <p:nvSpPr>
          <p:cNvPr id="551" name="Google Shape;551;p43"/>
          <p:cNvSpPr txBox="1"/>
          <p:nvPr/>
        </p:nvSpPr>
        <p:spPr>
          <a:xfrm>
            <a:off x="6854045" y="3138250"/>
            <a:ext cx="13530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1000"/>
              <a:t>Class 1: &gt;3 Stars</a:t>
            </a:r>
            <a:endParaRPr sz="1000"/>
          </a:p>
        </p:txBody>
      </p:sp>
      <p:cxnSp>
        <p:nvCxnSpPr>
          <p:cNvPr id="552" name="Google Shape;552;p43"/>
          <p:cNvCxnSpPr>
            <a:stCxn id="549" idx="2"/>
            <a:endCxn id="550" idx="1"/>
          </p:cNvCxnSpPr>
          <p:nvPr/>
        </p:nvCxnSpPr>
        <p:spPr>
          <a:xfrm flipH="1" rot="-5400000">
            <a:off x="6347777" y="2276200"/>
            <a:ext cx="562500" cy="450300"/>
          </a:xfrm>
          <a:prstGeom prst="bentConnector2">
            <a:avLst/>
          </a:prstGeom>
          <a:noFill/>
          <a:ln cap="flat" cmpd="sng" w="9525">
            <a:solidFill>
              <a:schemeClr val="dk2"/>
            </a:solidFill>
            <a:prstDash val="solid"/>
            <a:round/>
            <a:headEnd len="med" w="med" type="none"/>
            <a:tailEnd len="med" w="med" type="none"/>
          </a:ln>
        </p:spPr>
      </p:cxnSp>
      <p:cxnSp>
        <p:nvCxnSpPr>
          <p:cNvPr id="553" name="Google Shape;553;p43"/>
          <p:cNvCxnSpPr>
            <a:stCxn id="549" idx="2"/>
            <a:endCxn id="551" idx="1"/>
          </p:cNvCxnSpPr>
          <p:nvPr/>
        </p:nvCxnSpPr>
        <p:spPr>
          <a:xfrm flipH="1" rot="-5400000">
            <a:off x="6085277" y="2538700"/>
            <a:ext cx="1087500" cy="450300"/>
          </a:xfrm>
          <a:prstGeom prst="bentConnector2">
            <a:avLst/>
          </a:prstGeom>
          <a:noFill/>
          <a:ln cap="flat" cmpd="sng" w="9525">
            <a:solidFill>
              <a:schemeClr val="dk2"/>
            </a:solidFill>
            <a:prstDash val="solid"/>
            <a:round/>
            <a:headEnd len="med" w="med" type="none"/>
            <a:tailEnd len="med" w="med" type="none"/>
          </a:ln>
        </p:spPr>
      </p:cxnSp>
      <p:sp>
        <p:nvSpPr>
          <p:cNvPr id="554" name="Google Shape;554;p43"/>
          <p:cNvSpPr/>
          <p:nvPr/>
        </p:nvSpPr>
        <p:spPr>
          <a:xfrm>
            <a:off x="4673775" y="949300"/>
            <a:ext cx="553200" cy="3681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3"/>
          <p:cNvSpPr/>
          <p:nvPr/>
        </p:nvSpPr>
        <p:spPr>
          <a:xfrm>
            <a:off x="824175" y="1848825"/>
            <a:ext cx="1716900" cy="72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0650" lvl="0" marL="228600" rtl="0" algn="l">
              <a:spcBef>
                <a:spcPts val="0"/>
              </a:spcBef>
              <a:spcAft>
                <a:spcPts val="0"/>
              </a:spcAft>
              <a:buSzPts val="1000"/>
              <a:buChar char="-"/>
            </a:pPr>
            <a:r>
              <a:rPr lang="en" sz="1000"/>
              <a:t>Useful Tags</a:t>
            </a:r>
            <a:endParaRPr sz="1000"/>
          </a:p>
          <a:p>
            <a:pPr indent="-120650" lvl="0" marL="228600" rtl="0" algn="l">
              <a:spcBef>
                <a:spcPts val="0"/>
              </a:spcBef>
              <a:spcAft>
                <a:spcPts val="0"/>
              </a:spcAft>
              <a:buSzPts val="1000"/>
              <a:buChar char="-"/>
            </a:pPr>
            <a:r>
              <a:rPr lang="en" sz="1000"/>
              <a:t>Funny Tags</a:t>
            </a:r>
            <a:endParaRPr sz="1000"/>
          </a:p>
          <a:p>
            <a:pPr indent="-120650" lvl="0" marL="228600" rtl="0" algn="l">
              <a:spcBef>
                <a:spcPts val="0"/>
              </a:spcBef>
              <a:spcAft>
                <a:spcPts val="0"/>
              </a:spcAft>
              <a:buSzPts val="1000"/>
              <a:buChar char="-"/>
            </a:pPr>
            <a:r>
              <a:rPr lang="en" sz="1000"/>
              <a:t>Cool Tags</a:t>
            </a:r>
            <a:endParaRPr sz="1000"/>
          </a:p>
          <a:p>
            <a:pPr indent="-120650" lvl="0" marL="228600" rtl="0" algn="l">
              <a:spcBef>
                <a:spcPts val="0"/>
              </a:spcBef>
              <a:spcAft>
                <a:spcPts val="0"/>
              </a:spcAft>
              <a:buSzPts val="1000"/>
              <a:buChar char="-"/>
            </a:pPr>
            <a:r>
              <a:rPr lang="en" sz="1000"/>
              <a:t>Text Length</a:t>
            </a:r>
            <a:endParaRPr sz="1000"/>
          </a:p>
        </p:txBody>
      </p:sp>
      <p:sp>
        <p:nvSpPr>
          <p:cNvPr id="556" name="Google Shape;556;p43"/>
          <p:cNvSpPr/>
          <p:nvPr/>
        </p:nvSpPr>
        <p:spPr>
          <a:xfrm>
            <a:off x="2721925" y="1576600"/>
            <a:ext cx="1716900" cy="26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Table: Business</a:t>
            </a:r>
            <a:endParaRPr sz="1200">
              <a:solidFill>
                <a:schemeClr val="lt1"/>
              </a:solidFill>
            </a:endParaRPr>
          </a:p>
        </p:txBody>
      </p:sp>
      <p:sp>
        <p:nvSpPr>
          <p:cNvPr id="557" name="Google Shape;557;p43"/>
          <p:cNvSpPr/>
          <p:nvPr/>
        </p:nvSpPr>
        <p:spPr>
          <a:xfrm>
            <a:off x="2721925" y="1844300"/>
            <a:ext cx="1716900" cy="72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0650" lvl="0" marL="228600" rtl="0" algn="l">
              <a:spcBef>
                <a:spcPts val="0"/>
              </a:spcBef>
              <a:spcAft>
                <a:spcPts val="0"/>
              </a:spcAft>
              <a:buSzPts val="1000"/>
              <a:buChar char="-"/>
            </a:pPr>
            <a:r>
              <a:rPr lang="en" sz="1000"/>
              <a:t>Total Review Counts</a:t>
            </a:r>
            <a:endParaRPr sz="1000"/>
          </a:p>
          <a:p>
            <a:pPr indent="-120650" lvl="0" marL="228600" rtl="0" algn="l">
              <a:spcBef>
                <a:spcPts val="0"/>
              </a:spcBef>
              <a:spcAft>
                <a:spcPts val="0"/>
              </a:spcAft>
              <a:buSzPts val="1000"/>
              <a:buChar char="-"/>
            </a:pPr>
            <a:r>
              <a:rPr lang="en" sz="1000"/>
              <a:t>Count of Non-Null Attributes</a:t>
            </a:r>
            <a:endParaRPr sz="1000"/>
          </a:p>
        </p:txBody>
      </p:sp>
      <p:sp>
        <p:nvSpPr>
          <p:cNvPr id="558" name="Google Shape;558;p43"/>
          <p:cNvSpPr/>
          <p:nvPr/>
        </p:nvSpPr>
        <p:spPr>
          <a:xfrm>
            <a:off x="1779975" y="2765650"/>
            <a:ext cx="1716900" cy="26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Table: Users</a:t>
            </a:r>
            <a:endParaRPr sz="1200">
              <a:solidFill>
                <a:schemeClr val="lt1"/>
              </a:solidFill>
            </a:endParaRPr>
          </a:p>
        </p:txBody>
      </p:sp>
      <p:sp>
        <p:nvSpPr>
          <p:cNvPr id="559" name="Google Shape;559;p43"/>
          <p:cNvSpPr/>
          <p:nvPr/>
        </p:nvSpPr>
        <p:spPr>
          <a:xfrm>
            <a:off x="1779975" y="3017375"/>
            <a:ext cx="1716900" cy="161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0650" lvl="0" marL="171450" rtl="0" algn="l">
              <a:spcBef>
                <a:spcPts val="0"/>
              </a:spcBef>
              <a:spcAft>
                <a:spcPts val="0"/>
              </a:spcAft>
              <a:buSzPts val="1000"/>
              <a:buChar char="-"/>
            </a:pPr>
            <a:r>
              <a:rPr lang="en" sz="1000">
                <a:solidFill>
                  <a:schemeClr val="dk1"/>
                </a:solidFill>
              </a:rPr>
              <a:t>Funny Tag</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Useful Tag</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Cool Tag</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Elite Tag</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Friends </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Fans </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Count of compliments</a:t>
            </a:r>
            <a:endParaRPr sz="1000">
              <a:solidFill>
                <a:schemeClr val="dk1"/>
              </a:solidFill>
            </a:endParaRPr>
          </a:p>
          <a:p>
            <a:pPr indent="-120650" lvl="0" marL="171450" rtl="0" algn="l">
              <a:spcBef>
                <a:spcPts val="0"/>
              </a:spcBef>
              <a:spcAft>
                <a:spcPts val="0"/>
              </a:spcAft>
              <a:buSzPts val="1000"/>
              <a:buChar char="-"/>
            </a:pPr>
            <a:r>
              <a:rPr lang="en" sz="1000">
                <a:solidFill>
                  <a:schemeClr val="dk1"/>
                </a:solidFill>
              </a:rPr>
              <a:t>Years_gap (join date to review date, include values &gt;=0)</a:t>
            </a:r>
            <a:endParaRPr sz="1000"/>
          </a:p>
        </p:txBody>
      </p:sp>
      <p:pic>
        <p:nvPicPr>
          <p:cNvPr id="560" name="Google Shape;560;p43"/>
          <p:cNvPicPr preferRelativeResize="0"/>
          <p:nvPr/>
        </p:nvPicPr>
        <p:blipFill>
          <a:blip r:embed="rId4">
            <a:alphaModFix/>
          </a:blip>
          <a:stretch>
            <a:fillRect/>
          </a:stretch>
        </p:blipFill>
        <p:spPr>
          <a:xfrm>
            <a:off x="8151605" y="29966"/>
            <a:ext cx="968861" cy="3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44"/>
          <p:cNvSpPr txBox="1"/>
          <p:nvPr>
            <p:ph type="title"/>
          </p:nvPr>
        </p:nvSpPr>
        <p:spPr>
          <a:xfrm>
            <a:off x="159300" y="64025"/>
            <a:ext cx="7090800" cy="9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Classification 3:</a:t>
            </a:r>
            <a:endParaRPr b="1"/>
          </a:p>
          <a:p>
            <a:pPr indent="0" lvl="0" marL="0" rtl="0" algn="l">
              <a:spcBef>
                <a:spcPts val="0"/>
              </a:spcBef>
              <a:spcAft>
                <a:spcPts val="0"/>
              </a:spcAft>
              <a:buNone/>
            </a:pPr>
            <a:r>
              <a:rPr i="1" lang="en"/>
              <a:t>Business Stars</a:t>
            </a:r>
            <a:endParaRPr i="1"/>
          </a:p>
        </p:txBody>
      </p:sp>
      <p:pic>
        <p:nvPicPr>
          <p:cNvPr id="567" name="Google Shape;567;p44"/>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graphicFrame>
        <p:nvGraphicFramePr>
          <p:cNvPr id="568" name="Google Shape;568;p44"/>
          <p:cNvGraphicFramePr/>
          <p:nvPr/>
        </p:nvGraphicFramePr>
        <p:xfrm>
          <a:off x="399650" y="1238250"/>
          <a:ext cx="3000000" cy="3000000"/>
        </p:xfrm>
        <a:graphic>
          <a:graphicData uri="http://schemas.openxmlformats.org/drawingml/2006/table">
            <a:tbl>
              <a:tblPr>
                <a:noFill/>
                <a:tableStyleId>{91CC8A5A-9830-407A-AC3A-175AD4E66F5B}</a:tableStyleId>
              </a:tblPr>
              <a:tblGrid>
                <a:gridCol w="2617375"/>
                <a:gridCol w="1400650"/>
                <a:gridCol w="1400650"/>
                <a:gridCol w="1400650"/>
                <a:gridCol w="1400650"/>
              </a:tblGrid>
              <a:tr h="319925">
                <a:tc>
                  <a:txBody>
                    <a:bodyPr/>
                    <a:lstStyle/>
                    <a:p>
                      <a:pPr indent="0" lvl="0" marL="0" rtl="0" algn="ctr">
                        <a:spcBef>
                          <a:spcPts val="0"/>
                        </a:spcBef>
                        <a:spcAft>
                          <a:spcPts val="0"/>
                        </a:spcAft>
                        <a:buNone/>
                      </a:pPr>
                      <a:r>
                        <a:rPr b="1" lang="en"/>
                        <a:t>Model</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Accuracy</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Precision</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Recall</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F1-Score</a:t>
                      </a:r>
                      <a:endParaRPr b="1"/>
                    </a:p>
                  </a:txBody>
                  <a:tcPr marT="91425" marB="91425" marR="91425" marL="91425">
                    <a:solidFill>
                      <a:srgbClr val="D9D9D9"/>
                    </a:solidFill>
                  </a:tcPr>
                </a:tc>
              </a:tr>
              <a:tr h="207950">
                <a:tc>
                  <a:txBody>
                    <a:bodyPr/>
                    <a:lstStyle/>
                    <a:p>
                      <a:pPr indent="0" lvl="0" marL="0" rtl="0" algn="l">
                        <a:spcBef>
                          <a:spcPts val="0"/>
                        </a:spcBef>
                        <a:spcAft>
                          <a:spcPts val="0"/>
                        </a:spcAft>
                        <a:buNone/>
                      </a:pPr>
                      <a:r>
                        <a:rPr lang="en"/>
                        <a:t>Random Forest</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72%</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66%</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24%</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35%</a:t>
                      </a:r>
                      <a:endParaRPr/>
                    </a:p>
                  </a:txBody>
                  <a:tcPr marT="91425" marB="91425" marR="91425" marL="91425">
                    <a:solidFill>
                      <a:srgbClr val="E6B8AF"/>
                    </a:solidFill>
                  </a:tcPr>
                </a:tc>
              </a:tr>
              <a:tr h="207950">
                <a:tc>
                  <a:txBody>
                    <a:bodyPr/>
                    <a:lstStyle/>
                    <a:p>
                      <a:pPr indent="0" lvl="0" marL="0" rtl="0" algn="l">
                        <a:spcBef>
                          <a:spcPts val="0"/>
                        </a:spcBef>
                        <a:spcAft>
                          <a:spcPts val="0"/>
                        </a:spcAft>
                        <a:buNone/>
                      </a:pPr>
                      <a:r>
                        <a:rPr lang="en"/>
                        <a:t>Logistic Regression</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74%</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65%</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39%</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48%</a:t>
                      </a:r>
                      <a:endParaRPr/>
                    </a:p>
                  </a:txBody>
                  <a:tcPr marT="91425" marB="91425" marR="91425" marL="91425">
                    <a:solidFill>
                      <a:srgbClr val="E6B8AF"/>
                    </a:solidFill>
                  </a:tcPr>
                </a:tc>
              </a:tr>
              <a:tr h="207950">
                <a:tc>
                  <a:txBody>
                    <a:bodyPr/>
                    <a:lstStyle/>
                    <a:p>
                      <a:pPr indent="0" lvl="0" marL="0" rtl="0" algn="l">
                        <a:spcBef>
                          <a:spcPts val="0"/>
                        </a:spcBef>
                        <a:spcAft>
                          <a:spcPts val="0"/>
                        </a:spcAft>
                        <a:buNone/>
                      </a:pPr>
                      <a:r>
                        <a:rPr b="1" lang="en"/>
                        <a:t>Gradient Boosted Tree</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75%</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64%</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48%</a:t>
                      </a:r>
                      <a:endParaRPr b="1"/>
                    </a:p>
                  </a:txBody>
                  <a:tcPr marT="91425" marB="91425" marR="91425" marL="91425">
                    <a:solidFill>
                      <a:srgbClr val="DD7E6B"/>
                    </a:solidFill>
                  </a:tcPr>
                </a:tc>
                <a:tc>
                  <a:txBody>
                    <a:bodyPr/>
                    <a:lstStyle/>
                    <a:p>
                      <a:pPr indent="0" lvl="0" marL="0" rtl="0" algn="ctr">
                        <a:spcBef>
                          <a:spcPts val="0"/>
                        </a:spcBef>
                        <a:spcAft>
                          <a:spcPts val="0"/>
                        </a:spcAft>
                        <a:buNone/>
                      </a:pPr>
                      <a:r>
                        <a:rPr b="1" lang="en"/>
                        <a:t>55%</a:t>
                      </a:r>
                      <a:endParaRPr b="1"/>
                    </a:p>
                  </a:txBody>
                  <a:tcPr marT="91425" marB="91425" marR="91425" marL="91425">
                    <a:solidFill>
                      <a:srgbClr val="DD7E6B"/>
                    </a:solidFill>
                  </a:tcPr>
                </a:tc>
              </a:tr>
              <a:tr h="207950">
                <a:tc>
                  <a:txBody>
                    <a:bodyPr/>
                    <a:lstStyle/>
                    <a:p>
                      <a:pPr indent="0" lvl="0" marL="0" rtl="0" algn="l">
                        <a:spcBef>
                          <a:spcPts val="0"/>
                        </a:spcBef>
                        <a:spcAft>
                          <a:spcPts val="0"/>
                        </a:spcAft>
                        <a:buNone/>
                      </a:pPr>
                      <a:r>
                        <a:rPr lang="en"/>
                        <a:t>Naive Bayes</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68%</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49%</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16%</a:t>
                      </a:r>
                      <a:endParaRPr/>
                    </a:p>
                  </a:txBody>
                  <a:tcPr marT="91425" marB="91425" marR="91425" marL="91425">
                    <a:solidFill>
                      <a:srgbClr val="E6B8AF"/>
                    </a:solidFill>
                  </a:tcPr>
                </a:tc>
                <a:tc>
                  <a:txBody>
                    <a:bodyPr/>
                    <a:lstStyle/>
                    <a:p>
                      <a:pPr indent="0" lvl="0" marL="0" rtl="0" algn="ctr">
                        <a:spcBef>
                          <a:spcPts val="0"/>
                        </a:spcBef>
                        <a:spcAft>
                          <a:spcPts val="0"/>
                        </a:spcAft>
                        <a:buNone/>
                      </a:pPr>
                      <a:r>
                        <a:rPr lang="en"/>
                        <a:t>25%</a:t>
                      </a:r>
                      <a:endParaRPr/>
                    </a:p>
                  </a:txBody>
                  <a:tcPr marT="91425" marB="91425" marR="91425" marL="91425">
                    <a:solidFill>
                      <a:srgbClr val="E6B8AF"/>
                    </a:solidFill>
                  </a:tcPr>
                </a:tc>
              </a:tr>
            </a:tbl>
          </a:graphicData>
        </a:graphic>
      </p:graphicFrame>
      <p:pic>
        <p:nvPicPr>
          <p:cNvPr id="569" name="Google Shape;569;p44"/>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570" name="Google Shape;570;p44"/>
          <p:cNvSpPr/>
          <p:nvPr/>
        </p:nvSpPr>
        <p:spPr>
          <a:xfrm>
            <a:off x="399600" y="3555875"/>
            <a:ext cx="8220000" cy="115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33350" lvl="0" marL="171450" rtl="0" algn="l">
              <a:spcBef>
                <a:spcPts val="0"/>
              </a:spcBef>
              <a:spcAft>
                <a:spcPts val="0"/>
              </a:spcAft>
              <a:buSzPts val="1200"/>
              <a:buChar char="●"/>
            </a:pPr>
            <a:r>
              <a:rPr lang="en" sz="1200"/>
              <a:t>Most of the models generate high accuracy</a:t>
            </a:r>
            <a:endParaRPr sz="1200"/>
          </a:p>
          <a:p>
            <a:pPr indent="-133350" lvl="0" marL="171450" rtl="0" algn="l">
              <a:spcBef>
                <a:spcPts val="0"/>
              </a:spcBef>
              <a:spcAft>
                <a:spcPts val="0"/>
              </a:spcAft>
              <a:buSzPts val="1200"/>
              <a:buChar char="●"/>
            </a:pPr>
            <a:r>
              <a:rPr lang="en" sz="1200"/>
              <a:t>However, recall score is generally quite low, indicating relatively low sensitivity.</a:t>
            </a:r>
            <a:endParaRPr sz="1200"/>
          </a:p>
          <a:p>
            <a:pPr indent="-304800" lvl="1" marL="914400" rtl="0" algn="l">
              <a:spcBef>
                <a:spcPts val="0"/>
              </a:spcBef>
              <a:spcAft>
                <a:spcPts val="0"/>
              </a:spcAft>
              <a:buSzPts val="1200"/>
              <a:buChar char="○"/>
            </a:pPr>
            <a:r>
              <a:rPr lang="en" sz="1200"/>
              <a:t>For example, for Gradient Boosted Tree model, correctly identified class is only 48% of the total relevant population</a:t>
            </a:r>
            <a:endParaRPr sz="1200"/>
          </a:p>
          <a:p>
            <a:pPr indent="-133350" lvl="0" marL="171450" rtl="0" algn="l">
              <a:spcBef>
                <a:spcPts val="0"/>
              </a:spcBef>
              <a:spcAft>
                <a:spcPts val="0"/>
              </a:spcAft>
              <a:buSzPts val="1200"/>
              <a:buChar char="●"/>
            </a:pPr>
            <a:r>
              <a:rPr lang="en" sz="1200"/>
              <a:t>Low recall score drags down the F1-Score, only Gradient Boosted Tree that is able to generate &gt;50% F1-Score</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45"/>
          <p:cNvPicPr preferRelativeResize="0"/>
          <p:nvPr/>
        </p:nvPicPr>
        <p:blipFill>
          <a:blip r:embed="rId3">
            <a:alphaModFix/>
          </a:blip>
          <a:stretch>
            <a:fillRect/>
          </a:stretch>
        </p:blipFill>
        <p:spPr>
          <a:xfrm>
            <a:off x="4141100" y="1257725"/>
            <a:ext cx="3652475" cy="2068368"/>
          </a:xfrm>
          <a:prstGeom prst="rect">
            <a:avLst/>
          </a:prstGeom>
          <a:noFill/>
          <a:ln>
            <a:noFill/>
          </a:ln>
        </p:spPr>
      </p:pic>
      <p:pic>
        <p:nvPicPr>
          <p:cNvPr id="576" name="Google Shape;576;p45"/>
          <p:cNvPicPr preferRelativeResize="0"/>
          <p:nvPr/>
        </p:nvPicPr>
        <p:blipFill>
          <a:blip r:embed="rId4">
            <a:alphaModFix/>
          </a:blip>
          <a:stretch>
            <a:fillRect/>
          </a:stretch>
        </p:blipFill>
        <p:spPr>
          <a:xfrm>
            <a:off x="414298" y="1257725"/>
            <a:ext cx="3767350" cy="2068349"/>
          </a:xfrm>
          <a:prstGeom prst="rect">
            <a:avLst/>
          </a:prstGeom>
          <a:noFill/>
          <a:ln>
            <a:noFill/>
          </a:ln>
        </p:spPr>
      </p:pic>
      <p:sp>
        <p:nvSpPr>
          <p:cNvPr id="577" name="Google Shape;57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8" name="Google Shape;578;p45"/>
          <p:cNvSpPr txBox="1"/>
          <p:nvPr>
            <p:ph type="title"/>
          </p:nvPr>
        </p:nvSpPr>
        <p:spPr>
          <a:xfrm>
            <a:off x="159300" y="64025"/>
            <a:ext cx="7090800" cy="9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Classification 3:</a:t>
            </a:r>
            <a:endParaRPr b="1"/>
          </a:p>
          <a:p>
            <a:pPr indent="0" lvl="0" marL="0" rtl="0" algn="l">
              <a:spcBef>
                <a:spcPts val="0"/>
              </a:spcBef>
              <a:spcAft>
                <a:spcPts val="0"/>
              </a:spcAft>
              <a:buNone/>
            </a:pPr>
            <a:r>
              <a:rPr i="1" lang="en"/>
              <a:t>Business Stars</a:t>
            </a:r>
            <a:endParaRPr i="1"/>
          </a:p>
        </p:txBody>
      </p:sp>
      <p:pic>
        <p:nvPicPr>
          <p:cNvPr id="579" name="Google Shape;579;p45"/>
          <p:cNvPicPr preferRelativeResize="0"/>
          <p:nvPr/>
        </p:nvPicPr>
        <p:blipFill rotWithShape="1">
          <a:blip r:embed="rId5">
            <a:alphaModFix/>
          </a:blip>
          <a:srcRect b="79939" l="42081" r="49698" t="15714"/>
          <a:stretch/>
        </p:blipFill>
        <p:spPr>
          <a:xfrm>
            <a:off x="0" y="4992600"/>
            <a:ext cx="7519200" cy="150900"/>
          </a:xfrm>
          <a:prstGeom prst="rect">
            <a:avLst/>
          </a:prstGeom>
          <a:noFill/>
          <a:ln>
            <a:noFill/>
          </a:ln>
        </p:spPr>
      </p:pic>
      <p:sp>
        <p:nvSpPr>
          <p:cNvPr id="580" name="Google Shape;580;p45"/>
          <p:cNvSpPr/>
          <p:nvPr/>
        </p:nvSpPr>
        <p:spPr>
          <a:xfrm>
            <a:off x="1698000" y="1062425"/>
            <a:ext cx="1716900" cy="27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Feature Importance</a:t>
            </a:r>
            <a:endParaRPr b="1" sz="1000"/>
          </a:p>
        </p:txBody>
      </p:sp>
      <p:sp>
        <p:nvSpPr>
          <p:cNvPr id="581" name="Google Shape;581;p45"/>
          <p:cNvSpPr/>
          <p:nvPr/>
        </p:nvSpPr>
        <p:spPr>
          <a:xfrm>
            <a:off x="4858575" y="1062425"/>
            <a:ext cx="2633400" cy="27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Correlation to Predicted Variable</a:t>
            </a:r>
            <a:endParaRPr b="1" sz="1000"/>
          </a:p>
        </p:txBody>
      </p:sp>
      <p:sp>
        <p:nvSpPr>
          <p:cNvPr id="582" name="Google Shape;582;p45"/>
          <p:cNvSpPr/>
          <p:nvPr/>
        </p:nvSpPr>
        <p:spPr>
          <a:xfrm>
            <a:off x="399600" y="3555875"/>
            <a:ext cx="8220000" cy="115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0650" lvl="0" marL="171450" rtl="0" algn="l">
              <a:spcBef>
                <a:spcPts val="0"/>
              </a:spcBef>
              <a:spcAft>
                <a:spcPts val="0"/>
              </a:spcAft>
              <a:buSzPts val="1000"/>
              <a:buChar char="●"/>
            </a:pPr>
            <a:r>
              <a:rPr lang="en" sz="1000"/>
              <a:t>The more reviews are tagged as ‘cool’, the higher the stars a business will potentially receive.</a:t>
            </a:r>
            <a:endParaRPr sz="1000"/>
          </a:p>
          <a:p>
            <a:pPr indent="-120650" lvl="0" marL="171450" rtl="0" algn="l">
              <a:spcBef>
                <a:spcPts val="0"/>
              </a:spcBef>
              <a:spcAft>
                <a:spcPts val="0"/>
              </a:spcAft>
              <a:buSzPts val="1000"/>
              <a:buChar char="●"/>
            </a:pPr>
            <a:r>
              <a:rPr lang="en" sz="1000"/>
              <a:t>The more reviews are tagged as ‘funny’ the lower the stars a business will potentially receive.</a:t>
            </a:r>
            <a:endParaRPr sz="1000"/>
          </a:p>
          <a:p>
            <a:pPr indent="-120650" lvl="0" marL="171450" rtl="0" algn="l">
              <a:spcBef>
                <a:spcPts val="0"/>
              </a:spcBef>
              <a:spcAft>
                <a:spcPts val="0"/>
              </a:spcAft>
              <a:buSzPts val="1000"/>
              <a:buChar char="●"/>
            </a:pPr>
            <a:r>
              <a:rPr lang="en" sz="1000"/>
              <a:t>The more reviews received by the business, the more likely the business to get a high star rating.</a:t>
            </a:r>
            <a:endParaRPr sz="1000"/>
          </a:p>
          <a:p>
            <a:pPr indent="-292100" lvl="1" marL="914400" rtl="0" algn="l">
              <a:spcBef>
                <a:spcPts val="0"/>
              </a:spcBef>
              <a:spcAft>
                <a:spcPts val="0"/>
              </a:spcAft>
              <a:buSzPts val="1000"/>
              <a:buChar char="○"/>
            </a:pPr>
            <a:r>
              <a:rPr lang="en" sz="1000"/>
              <a:t>People</a:t>
            </a:r>
            <a:r>
              <a:rPr lang="en" sz="1000"/>
              <a:t> tend to give higher ratings in their reviews.</a:t>
            </a:r>
            <a:endParaRPr sz="1000"/>
          </a:p>
        </p:txBody>
      </p:sp>
      <p:pic>
        <p:nvPicPr>
          <p:cNvPr id="583" name="Google Shape;583;p45"/>
          <p:cNvPicPr preferRelativeResize="0"/>
          <p:nvPr/>
        </p:nvPicPr>
        <p:blipFill rotWithShape="1">
          <a:blip r:embed="rId6">
            <a:alphaModFix/>
          </a:blip>
          <a:srcRect b="0" l="60154" r="0" t="0"/>
          <a:stretch/>
        </p:blipFill>
        <p:spPr>
          <a:xfrm>
            <a:off x="7980775" y="1315575"/>
            <a:ext cx="355175" cy="1860701"/>
          </a:xfrm>
          <a:prstGeom prst="rect">
            <a:avLst/>
          </a:prstGeom>
          <a:noFill/>
          <a:ln>
            <a:noFill/>
          </a:ln>
        </p:spPr>
      </p:pic>
      <p:sp>
        <p:nvSpPr>
          <p:cNvPr id="584" name="Google Shape;584;p45"/>
          <p:cNvSpPr/>
          <p:nvPr/>
        </p:nvSpPr>
        <p:spPr>
          <a:xfrm>
            <a:off x="399600" y="1315575"/>
            <a:ext cx="8220000" cy="39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000"/>
          </a:p>
        </p:txBody>
      </p:sp>
      <p:sp>
        <p:nvSpPr>
          <p:cNvPr id="585" name="Google Shape;585;p45"/>
          <p:cNvSpPr/>
          <p:nvPr/>
        </p:nvSpPr>
        <p:spPr>
          <a:xfrm>
            <a:off x="7675975" y="1062425"/>
            <a:ext cx="880800" cy="27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LR Coeff</a:t>
            </a:r>
            <a:endParaRPr b="1" sz="1000"/>
          </a:p>
        </p:txBody>
      </p:sp>
      <p:cxnSp>
        <p:nvCxnSpPr>
          <p:cNvPr id="586" name="Google Shape;586;p45"/>
          <p:cNvCxnSpPr>
            <a:stCxn id="584" idx="1"/>
            <a:endCxn id="582" idx="1"/>
          </p:cNvCxnSpPr>
          <p:nvPr/>
        </p:nvCxnSpPr>
        <p:spPr>
          <a:xfrm>
            <a:off x="399600" y="1512375"/>
            <a:ext cx="600" cy="2619300"/>
          </a:xfrm>
          <a:prstGeom prst="bentConnector3">
            <a:avLst>
              <a:gd fmla="val -39687500" name="adj1"/>
            </a:avLst>
          </a:prstGeom>
          <a:noFill/>
          <a:ln cap="flat" cmpd="sng" w="9525">
            <a:solidFill>
              <a:schemeClr val="dk2"/>
            </a:solidFill>
            <a:prstDash val="solid"/>
            <a:round/>
            <a:headEnd len="med" w="med" type="none"/>
            <a:tailEnd len="med" w="med" type="none"/>
          </a:ln>
        </p:spPr>
      </p:cxnSp>
      <p:pic>
        <p:nvPicPr>
          <p:cNvPr id="587" name="Google Shape;587;p45"/>
          <p:cNvPicPr preferRelativeResize="0"/>
          <p:nvPr/>
        </p:nvPicPr>
        <p:blipFill>
          <a:blip r:embed="rId7">
            <a:alphaModFix/>
          </a:blip>
          <a:stretch>
            <a:fillRect/>
          </a:stretch>
        </p:blipFill>
        <p:spPr>
          <a:xfrm>
            <a:off x="8151605" y="29966"/>
            <a:ext cx="968861" cy="39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46"/>
          <p:cNvPicPr preferRelativeResize="0"/>
          <p:nvPr/>
        </p:nvPicPr>
        <p:blipFill rotWithShape="1">
          <a:blip r:embed="rId3">
            <a:alphaModFix/>
          </a:blip>
          <a:srcRect b="18153" l="0" r="35337" t="0"/>
          <a:stretch/>
        </p:blipFill>
        <p:spPr>
          <a:xfrm>
            <a:off x="5156050" y="2304075"/>
            <a:ext cx="3987948" cy="2839424"/>
          </a:xfrm>
          <a:prstGeom prst="rect">
            <a:avLst/>
          </a:prstGeom>
          <a:noFill/>
          <a:ln>
            <a:noFill/>
          </a:ln>
        </p:spPr>
      </p:pic>
      <p:sp>
        <p:nvSpPr>
          <p:cNvPr id="593" name="Google Shape;59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4" name="Google Shape;594;p46"/>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595" name="Google Shape;595;p46"/>
          <p:cNvSpPr/>
          <p:nvPr/>
        </p:nvSpPr>
        <p:spPr>
          <a:xfrm>
            <a:off x="3591950" y="1238425"/>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6" name="Google Shape;596;p46"/>
          <p:cNvSpPr/>
          <p:nvPr/>
        </p:nvSpPr>
        <p:spPr>
          <a:xfrm rot="10800000">
            <a:off x="1186299" y="2709875"/>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7" name="Google Shape;597;p46"/>
          <p:cNvSpPr/>
          <p:nvPr/>
        </p:nvSpPr>
        <p:spPr>
          <a:xfrm flipH="1">
            <a:off x="1188474" y="1238425"/>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8" name="Google Shape;598;p46"/>
          <p:cNvSpPr/>
          <p:nvPr/>
        </p:nvSpPr>
        <p:spPr>
          <a:xfrm flipH="1" rot="10800000">
            <a:off x="3591950" y="2708850"/>
            <a:ext cx="2360400" cy="1410600"/>
          </a:xfrm>
          <a:prstGeom prst="round1Rect">
            <a:avLst>
              <a:gd fmla="val 16667" name="adj"/>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9" name="Google Shape;599;p46"/>
          <p:cNvSpPr txBox="1"/>
          <p:nvPr>
            <p:ph idx="1" type="body"/>
          </p:nvPr>
        </p:nvSpPr>
        <p:spPr>
          <a:xfrm>
            <a:off x="1303300" y="1351650"/>
            <a:ext cx="2026200" cy="1168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BUSINESS PROBLEMS</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Questions/ Use Cases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Data Sources</a:t>
            </a:r>
            <a:endParaRPr b="1" sz="1200">
              <a:solidFill>
                <a:schemeClr val="lt1"/>
              </a:solidFill>
              <a:latin typeface="Roboto"/>
              <a:ea typeface="Roboto"/>
              <a:cs typeface="Roboto"/>
              <a:sym typeface="Roboto"/>
            </a:endParaRPr>
          </a:p>
        </p:txBody>
      </p:sp>
      <p:sp>
        <p:nvSpPr>
          <p:cNvPr id="600" name="Google Shape;600;p46"/>
          <p:cNvSpPr txBox="1"/>
          <p:nvPr>
            <p:ph idx="1" type="body"/>
          </p:nvPr>
        </p:nvSpPr>
        <p:spPr>
          <a:xfrm>
            <a:off x="3625150" y="1316724"/>
            <a:ext cx="2206500" cy="132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DATA EXPLORATION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Data Preparation</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Exploratory Data Analysis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Visualizations</a:t>
            </a:r>
            <a:endParaRPr b="1" sz="1200">
              <a:solidFill>
                <a:schemeClr val="lt1"/>
              </a:solidFill>
              <a:latin typeface="Roboto"/>
              <a:ea typeface="Roboto"/>
              <a:cs typeface="Roboto"/>
              <a:sym typeface="Roboto"/>
            </a:endParaRPr>
          </a:p>
        </p:txBody>
      </p:sp>
      <p:sp>
        <p:nvSpPr>
          <p:cNvPr id="601" name="Google Shape;601;p46"/>
          <p:cNvSpPr txBox="1"/>
          <p:nvPr>
            <p:ph idx="1" type="body"/>
          </p:nvPr>
        </p:nvSpPr>
        <p:spPr>
          <a:xfrm>
            <a:off x="1303300" y="2723250"/>
            <a:ext cx="2206500" cy="132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MODELING &amp; EVALUATION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Recommendation System</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Classification</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Findings &amp; Insights</a:t>
            </a:r>
            <a:endParaRPr b="1" sz="1200">
              <a:solidFill>
                <a:schemeClr val="lt1"/>
              </a:solidFill>
              <a:latin typeface="Roboto"/>
              <a:ea typeface="Roboto"/>
              <a:cs typeface="Roboto"/>
              <a:sym typeface="Roboto"/>
            </a:endParaRPr>
          </a:p>
        </p:txBody>
      </p:sp>
      <p:sp>
        <p:nvSpPr>
          <p:cNvPr id="602" name="Google Shape;602;p46"/>
          <p:cNvSpPr txBox="1"/>
          <p:nvPr>
            <p:ph idx="1" type="body"/>
          </p:nvPr>
        </p:nvSpPr>
        <p:spPr>
          <a:xfrm>
            <a:off x="3668900" y="2753550"/>
            <a:ext cx="2283600" cy="11688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PROJECT EXECUTION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Platforms, Tools, Methods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Challenges &amp; Improvements</a:t>
            </a:r>
            <a:endParaRPr b="1" sz="1200">
              <a:solidFill>
                <a:schemeClr val="lt1"/>
              </a:solidFill>
              <a:latin typeface="Roboto"/>
              <a:ea typeface="Roboto"/>
              <a:cs typeface="Roboto"/>
              <a:sym typeface="Roboto"/>
            </a:endParaRPr>
          </a:p>
        </p:txBody>
      </p:sp>
      <p:sp>
        <p:nvSpPr>
          <p:cNvPr id="603" name="Google Shape;603;p46"/>
          <p:cNvSpPr/>
          <p:nvPr/>
        </p:nvSpPr>
        <p:spPr>
          <a:xfrm>
            <a:off x="879450" y="1008225"/>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1</a:t>
            </a:r>
            <a:endParaRPr b="1" sz="2100">
              <a:solidFill>
                <a:schemeClr val="lt1"/>
              </a:solidFill>
            </a:endParaRPr>
          </a:p>
        </p:txBody>
      </p:sp>
      <p:sp>
        <p:nvSpPr>
          <p:cNvPr id="604" name="Google Shape;604;p46"/>
          <p:cNvSpPr/>
          <p:nvPr/>
        </p:nvSpPr>
        <p:spPr>
          <a:xfrm>
            <a:off x="5749525" y="1008225"/>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2</a:t>
            </a:r>
            <a:endParaRPr b="1" sz="2100">
              <a:solidFill>
                <a:schemeClr val="lt1"/>
              </a:solidFill>
            </a:endParaRPr>
          </a:p>
        </p:txBody>
      </p:sp>
      <p:sp>
        <p:nvSpPr>
          <p:cNvPr id="605" name="Google Shape;605;p46"/>
          <p:cNvSpPr/>
          <p:nvPr/>
        </p:nvSpPr>
        <p:spPr>
          <a:xfrm>
            <a:off x="879450" y="3846150"/>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3</a:t>
            </a:r>
            <a:endParaRPr b="1" sz="2100">
              <a:solidFill>
                <a:schemeClr val="lt1"/>
              </a:solidFill>
            </a:endParaRPr>
          </a:p>
        </p:txBody>
      </p:sp>
      <p:sp>
        <p:nvSpPr>
          <p:cNvPr id="606" name="Google Shape;606;p46"/>
          <p:cNvSpPr/>
          <p:nvPr/>
        </p:nvSpPr>
        <p:spPr>
          <a:xfrm>
            <a:off x="5749525" y="3846150"/>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4</a:t>
            </a:r>
            <a:endParaRPr b="1" sz="2100">
              <a:solidFill>
                <a:schemeClr val="lt1"/>
              </a:solidFill>
            </a:endParaRPr>
          </a:p>
        </p:txBody>
      </p:sp>
      <p:pic>
        <p:nvPicPr>
          <p:cNvPr id="607" name="Google Shape;607;p46"/>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608" name="Google Shape;608;p46"/>
          <p:cNvSpPr txBox="1"/>
          <p:nvPr>
            <p:ph type="title"/>
          </p:nvPr>
        </p:nvSpPr>
        <p:spPr>
          <a:xfrm>
            <a:off x="311700" y="64025"/>
            <a:ext cx="325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7"/>
          <p:cNvSpPr/>
          <p:nvPr/>
        </p:nvSpPr>
        <p:spPr>
          <a:xfrm>
            <a:off x="235500" y="2805375"/>
            <a:ext cx="4082700" cy="163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614" name="Google Shape;614;p47"/>
          <p:cNvSpPr/>
          <p:nvPr/>
        </p:nvSpPr>
        <p:spPr>
          <a:xfrm>
            <a:off x="235500" y="838300"/>
            <a:ext cx="4082700" cy="163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615" name="Google Shape;61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6" name="Google Shape;616;p47"/>
          <p:cNvSpPr txBox="1"/>
          <p:nvPr>
            <p:ph type="title"/>
          </p:nvPr>
        </p:nvSpPr>
        <p:spPr>
          <a:xfrm>
            <a:off x="159300" y="64025"/>
            <a:ext cx="7090800" cy="58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Platforms, Tools, Methods</a:t>
            </a:r>
            <a:endParaRPr i="1"/>
          </a:p>
        </p:txBody>
      </p:sp>
      <p:pic>
        <p:nvPicPr>
          <p:cNvPr id="617" name="Google Shape;617;p47"/>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pic>
        <p:nvPicPr>
          <p:cNvPr id="618" name="Google Shape;618;p47"/>
          <p:cNvPicPr preferRelativeResize="0"/>
          <p:nvPr/>
        </p:nvPicPr>
        <p:blipFill>
          <a:blip r:embed="rId4">
            <a:alphaModFix/>
          </a:blip>
          <a:stretch>
            <a:fillRect/>
          </a:stretch>
        </p:blipFill>
        <p:spPr>
          <a:xfrm>
            <a:off x="8151605" y="29966"/>
            <a:ext cx="968861" cy="393600"/>
          </a:xfrm>
          <a:prstGeom prst="rect">
            <a:avLst/>
          </a:prstGeom>
          <a:noFill/>
          <a:ln>
            <a:noFill/>
          </a:ln>
        </p:spPr>
      </p:pic>
      <p:pic>
        <p:nvPicPr>
          <p:cNvPr id="619" name="Google Shape;619;p47"/>
          <p:cNvPicPr preferRelativeResize="0"/>
          <p:nvPr/>
        </p:nvPicPr>
        <p:blipFill>
          <a:blip r:embed="rId5">
            <a:alphaModFix/>
          </a:blip>
          <a:stretch>
            <a:fillRect/>
          </a:stretch>
        </p:blipFill>
        <p:spPr>
          <a:xfrm>
            <a:off x="414500" y="1807775"/>
            <a:ext cx="3774076" cy="506074"/>
          </a:xfrm>
          <a:prstGeom prst="rect">
            <a:avLst/>
          </a:prstGeom>
          <a:noFill/>
          <a:ln>
            <a:noFill/>
          </a:ln>
        </p:spPr>
      </p:pic>
      <p:pic>
        <p:nvPicPr>
          <p:cNvPr id="620" name="Google Shape;620;p47"/>
          <p:cNvPicPr preferRelativeResize="0"/>
          <p:nvPr/>
        </p:nvPicPr>
        <p:blipFill rotWithShape="1">
          <a:blip r:embed="rId6">
            <a:alphaModFix/>
          </a:blip>
          <a:srcRect b="33358" l="0" r="0" t="32606"/>
          <a:stretch/>
        </p:blipFill>
        <p:spPr>
          <a:xfrm>
            <a:off x="288700" y="1033375"/>
            <a:ext cx="3823674" cy="553442"/>
          </a:xfrm>
          <a:prstGeom prst="rect">
            <a:avLst/>
          </a:prstGeom>
          <a:noFill/>
          <a:ln>
            <a:noFill/>
          </a:ln>
        </p:spPr>
      </p:pic>
      <p:pic>
        <p:nvPicPr>
          <p:cNvPr id="621" name="Google Shape;621;p47"/>
          <p:cNvPicPr preferRelativeResize="0"/>
          <p:nvPr/>
        </p:nvPicPr>
        <p:blipFill rotWithShape="1">
          <a:blip r:embed="rId7">
            <a:alphaModFix/>
          </a:blip>
          <a:srcRect b="27345" l="7428" r="7674" t="13130"/>
          <a:stretch/>
        </p:blipFill>
        <p:spPr>
          <a:xfrm>
            <a:off x="464425" y="2933337"/>
            <a:ext cx="1995956" cy="788950"/>
          </a:xfrm>
          <a:prstGeom prst="rect">
            <a:avLst/>
          </a:prstGeom>
          <a:noFill/>
          <a:ln>
            <a:noFill/>
          </a:ln>
        </p:spPr>
      </p:pic>
      <p:pic>
        <p:nvPicPr>
          <p:cNvPr id="622" name="Google Shape;622;p47"/>
          <p:cNvPicPr preferRelativeResize="0"/>
          <p:nvPr/>
        </p:nvPicPr>
        <p:blipFill rotWithShape="1">
          <a:blip r:embed="rId8">
            <a:alphaModFix/>
          </a:blip>
          <a:srcRect b="24318" l="9557" r="10925" t="27544"/>
          <a:stretch/>
        </p:blipFill>
        <p:spPr>
          <a:xfrm>
            <a:off x="1841750" y="3625350"/>
            <a:ext cx="2338550" cy="707850"/>
          </a:xfrm>
          <a:prstGeom prst="rect">
            <a:avLst/>
          </a:prstGeom>
          <a:noFill/>
          <a:ln>
            <a:noFill/>
          </a:ln>
        </p:spPr>
      </p:pic>
      <p:sp>
        <p:nvSpPr>
          <p:cNvPr id="623" name="Google Shape;623;p47"/>
          <p:cNvSpPr txBox="1"/>
          <p:nvPr>
            <p:ph idx="1" type="body"/>
          </p:nvPr>
        </p:nvSpPr>
        <p:spPr>
          <a:xfrm>
            <a:off x="4785175" y="838300"/>
            <a:ext cx="4023900" cy="3570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t>Challenges:</a:t>
            </a:r>
            <a:endParaRPr b="1"/>
          </a:p>
          <a:p>
            <a:pPr indent="0" lvl="0" marL="0" rtl="0" algn="l">
              <a:lnSpc>
                <a:spcPct val="100000"/>
              </a:lnSpc>
              <a:spcBef>
                <a:spcPts val="0"/>
              </a:spcBef>
              <a:spcAft>
                <a:spcPts val="0"/>
              </a:spcAft>
              <a:buNone/>
            </a:pPr>
            <a:r>
              <a:rPr lang="en"/>
              <a:t>GCP - </a:t>
            </a:r>
            <a:r>
              <a:rPr lang="en"/>
              <a:t>Free</a:t>
            </a:r>
            <a:r>
              <a:rPr lang="en"/>
              <a:t> Account Limitations</a:t>
            </a:r>
            <a:endParaRPr/>
          </a:p>
          <a:p>
            <a:pPr indent="0" lvl="0" marL="0" rtl="0" algn="l">
              <a:lnSpc>
                <a:spcPct val="100000"/>
              </a:lnSpc>
              <a:spcBef>
                <a:spcPts val="0"/>
              </a:spcBef>
              <a:spcAft>
                <a:spcPts val="0"/>
              </a:spcAft>
              <a:buNone/>
            </a:pPr>
            <a:r>
              <a:rPr lang="en"/>
              <a:t>Server Down, Timeout</a:t>
            </a:r>
            <a:endParaRPr/>
          </a:p>
          <a:p>
            <a:pPr indent="0" lvl="0" marL="0" rtl="0" algn="l">
              <a:lnSpc>
                <a:spcPct val="100000"/>
              </a:lnSpc>
              <a:spcBef>
                <a:spcPts val="0"/>
              </a:spcBef>
              <a:spcAft>
                <a:spcPts val="0"/>
              </a:spcAft>
              <a:buNone/>
            </a:pPr>
            <a:r>
              <a:rPr lang="en"/>
              <a:t>Limited Clusters Availability</a:t>
            </a:r>
            <a:endParaRPr/>
          </a:p>
          <a:p>
            <a:pPr indent="0" lvl="0" marL="0" rtl="0" algn="l">
              <a:lnSpc>
                <a:spcPct val="100000"/>
              </a:lnSpc>
              <a:spcBef>
                <a:spcPts val="0"/>
              </a:spcBef>
              <a:spcAft>
                <a:spcPts val="0"/>
              </a:spcAft>
              <a:buNone/>
            </a:pPr>
            <a:r>
              <a:rPr lang="en"/>
              <a:t>Limited </a:t>
            </a:r>
            <a:r>
              <a:rPr lang="en"/>
              <a:t>Capacity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Approaches:</a:t>
            </a:r>
            <a:endParaRPr b="1"/>
          </a:p>
          <a:p>
            <a:pPr indent="0" lvl="0" marL="0" rtl="0" algn="l">
              <a:lnSpc>
                <a:spcPct val="100000"/>
              </a:lnSpc>
              <a:spcBef>
                <a:spcPts val="0"/>
              </a:spcBef>
              <a:spcAft>
                <a:spcPts val="0"/>
              </a:spcAft>
              <a:buNone/>
            </a:pPr>
            <a:r>
              <a:rPr lang="en"/>
              <a:t>Repartition</a:t>
            </a:r>
            <a:endParaRPr/>
          </a:p>
          <a:p>
            <a:pPr indent="0" lvl="0" marL="0" rtl="0" algn="l">
              <a:lnSpc>
                <a:spcPct val="100000"/>
              </a:lnSpc>
              <a:spcBef>
                <a:spcPts val="0"/>
              </a:spcBef>
              <a:spcAft>
                <a:spcPts val="0"/>
              </a:spcAft>
              <a:buNone/>
            </a:pPr>
            <a:r>
              <a:rPr lang="en"/>
              <a:t>Test on Small Samples</a:t>
            </a:r>
            <a:endParaRPr/>
          </a:p>
          <a:p>
            <a:pPr indent="0" lvl="0" marL="0" rtl="0" algn="l">
              <a:lnSpc>
                <a:spcPct val="100000"/>
              </a:lnSpc>
              <a:spcBef>
                <a:spcPts val="0"/>
              </a:spcBef>
              <a:spcAft>
                <a:spcPts val="0"/>
              </a:spcAft>
              <a:buNone/>
            </a:pPr>
            <a:r>
              <a:rPr lang="en"/>
              <a:t>Incremental Increase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9" name="Google Shape;629;p48"/>
          <p:cNvSpPr txBox="1"/>
          <p:nvPr>
            <p:ph type="title"/>
          </p:nvPr>
        </p:nvSpPr>
        <p:spPr>
          <a:xfrm>
            <a:off x="159300" y="64025"/>
            <a:ext cx="7090800" cy="58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Challenges &amp; Improvements</a:t>
            </a:r>
            <a:endParaRPr i="1"/>
          </a:p>
        </p:txBody>
      </p:sp>
      <p:pic>
        <p:nvPicPr>
          <p:cNvPr id="630" name="Google Shape;630;p48"/>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pic>
        <p:nvPicPr>
          <p:cNvPr id="631" name="Google Shape;631;p48"/>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632" name="Google Shape;632;p48"/>
          <p:cNvSpPr txBox="1"/>
          <p:nvPr>
            <p:ph idx="1" type="body"/>
          </p:nvPr>
        </p:nvSpPr>
        <p:spPr>
          <a:xfrm>
            <a:off x="235500" y="755013"/>
            <a:ext cx="8520600" cy="3813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Training Dataset in Batches</a:t>
            </a:r>
            <a:endParaRPr b="1"/>
          </a:p>
          <a:p>
            <a:pPr indent="-310832" lvl="1" marL="914400" rtl="0" algn="l">
              <a:spcBef>
                <a:spcPts val="0"/>
              </a:spcBef>
              <a:spcAft>
                <a:spcPts val="0"/>
              </a:spcAft>
              <a:buSzPct val="100000"/>
              <a:buChar char="○"/>
            </a:pPr>
            <a:r>
              <a:rPr lang="en"/>
              <a:t>In order to overcome limited capacity in data processing, while also improving the model</a:t>
            </a:r>
            <a:endParaRPr/>
          </a:p>
          <a:p>
            <a:pPr indent="-334327" lvl="0" marL="457200" rtl="0" algn="l">
              <a:spcBef>
                <a:spcPts val="0"/>
              </a:spcBef>
              <a:spcAft>
                <a:spcPts val="0"/>
              </a:spcAft>
              <a:buSzPct val="100000"/>
              <a:buChar char="●"/>
            </a:pPr>
            <a:r>
              <a:rPr b="1" lang="en"/>
              <a:t>Platform Backups</a:t>
            </a:r>
            <a:endParaRPr b="1"/>
          </a:p>
          <a:p>
            <a:pPr indent="-310832" lvl="1" marL="914400" rtl="0" algn="l">
              <a:spcBef>
                <a:spcPts val="0"/>
              </a:spcBef>
              <a:spcAft>
                <a:spcPts val="0"/>
              </a:spcAft>
              <a:buSzPct val="100000"/>
              <a:buChar char="○"/>
            </a:pPr>
            <a:r>
              <a:rPr lang="en"/>
              <a:t>Use more than one platform as a backup</a:t>
            </a:r>
            <a:endParaRPr/>
          </a:p>
          <a:p>
            <a:pPr indent="-334327" lvl="0" marL="457200" rtl="0" algn="l">
              <a:spcBef>
                <a:spcPts val="0"/>
              </a:spcBef>
              <a:spcAft>
                <a:spcPts val="0"/>
              </a:spcAft>
              <a:buSzPct val="100000"/>
              <a:buChar char="●"/>
            </a:pPr>
            <a:r>
              <a:rPr b="1" lang="en"/>
              <a:t>Parallel Platform Testing</a:t>
            </a:r>
            <a:endParaRPr b="1"/>
          </a:p>
          <a:p>
            <a:pPr indent="-310832" lvl="1" marL="914400" rtl="0" algn="l">
              <a:spcBef>
                <a:spcPts val="0"/>
              </a:spcBef>
              <a:spcAft>
                <a:spcPts val="0"/>
              </a:spcAft>
              <a:buSzPct val="100000"/>
              <a:buChar char="○"/>
            </a:pPr>
            <a:r>
              <a:rPr lang="en"/>
              <a:t>When possible, try to process/run the model/dataset in multiple platforms at the same time to evaluate the performance</a:t>
            </a:r>
            <a:endParaRPr/>
          </a:p>
          <a:p>
            <a:pPr indent="-334327" lvl="0" marL="457200" rtl="0" algn="l">
              <a:spcBef>
                <a:spcPts val="0"/>
              </a:spcBef>
              <a:spcAft>
                <a:spcPts val="0"/>
              </a:spcAft>
              <a:buSzPct val="100000"/>
              <a:buChar char="●"/>
            </a:pPr>
            <a:r>
              <a:rPr b="1" lang="en"/>
              <a:t>Samplings</a:t>
            </a:r>
            <a:endParaRPr b="1"/>
          </a:p>
          <a:p>
            <a:pPr indent="-310832" lvl="1" marL="914400" rtl="0" algn="l">
              <a:spcBef>
                <a:spcPts val="0"/>
              </a:spcBef>
              <a:spcAft>
                <a:spcPts val="0"/>
              </a:spcAft>
              <a:buSzPct val="100000"/>
              <a:buChar char="○"/>
            </a:pPr>
            <a:r>
              <a:rPr lang="en"/>
              <a:t>Increase the sample size, starting from a very small set of data</a:t>
            </a:r>
            <a:endParaRPr/>
          </a:p>
          <a:p>
            <a:pPr indent="-334327" lvl="0" marL="457200" rtl="0" algn="l">
              <a:spcBef>
                <a:spcPts val="0"/>
              </a:spcBef>
              <a:spcAft>
                <a:spcPts val="0"/>
              </a:spcAft>
              <a:buSzPct val="100000"/>
              <a:buChar char="●"/>
            </a:pPr>
            <a:r>
              <a:rPr b="1" lang="en"/>
              <a:t>Fine Tuning Hyperparameters &amp; Test Other Models</a:t>
            </a:r>
            <a:endParaRPr b="1"/>
          </a:p>
          <a:p>
            <a:pPr indent="-310832" lvl="1" marL="914400" rtl="0" algn="l">
              <a:spcBef>
                <a:spcPts val="0"/>
              </a:spcBef>
              <a:spcAft>
                <a:spcPts val="0"/>
              </a:spcAft>
              <a:buSzPct val="100000"/>
              <a:buChar char="○"/>
            </a:pPr>
            <a:r>
              <a:rPr lang="en"/>
              <a:t>Hybrid methods for Recommendation System</a:t>
            </a:r>
            <a:endParaRPr/>
          </a:p>
          <a:p>
            <a:pPr indent="-310832" lvl="1" marL="914400" rtl="0" algn="l">
              <a:spcBef>
                <a:spcPts val="0"/>
              </a:spcBef>
              <a:spcAft>
                <a:spcPts val="0"/>
              </a:spcAft>
              <a:buSzPct val="100000"/>
              <a:buChar char="○"/>
            </a:pPr>
            <a:r>
              <a:rPr lang="en"/>
              <a:t>Grid search optimization</a:t>
            </a:r>
            <a:endParaRPr/>
          </a:p>
          <a:p>
            <a:pPr indent="-334327" lvl="0" marL="457200" rtl="0" algn="l">
              <a:spcBef>
                <a:spcPts val="0"/>
              </a:spcBef>
              <a:spcAft>
                <a:spcPts val="0"/>
              </a:spcAft>
              <a:buSzPct val="100000"/>
              <a:buChar char="●"/>
            </a:pPr>
            <a:r>
              <a:rPr b="1" lang="en"/>
              <a:t>Automation of the Pipeline</a:t>
            </a:r>
            <a:endParaRPr b="1"/>
          </a:p>
          <a:p>
            <a:pPr indent="-310832" lvl="1" marL="914400" rtl="0" algn="l">
              <a:spcBef>
                <a:spcPts val="0"/>
              </a:spcBef>
              <a:spcAft>
                <a:spcPts val="0"/>
              </a:spcAft>
              <a:buSzPct val="100000"/>
              <a:buChar char="○"/>
            </a:pPr>
            <a:r>
              <a:rPr lang="en"/>
              <a:t>Use Airflow to automate tasks such as data extraction, feature engineering, modeling and prediction</a:t>
            </a:r>
            <a:endParaRPr/>
          </a:p>
          <a:p>
            <a:pPr indent="-334327" lvl="0" marL="457200" rtl="0" algn="l">
              <a:spcBef>
                <a:spcPts val="0"/>
              </a:spcBef>
              <a:spcAft>
                <a:spcPts val="0"/>
              </a:spcAft>
              <a:buSzPct val="100000"/>
              <a:buChar char="●"/>
            </a:pPr>
            <a:r>
              <a:rPr b="1" lang="en"/>
              <a:t>In-Depth Text-Mining Exploration</a:t>
            </a:r>
            <a:endParaRPr b="1"/>
          </a:p>
          <a:p>
            <a:pPr indent="-310832" lvl="1" marL="914400" rtl="0" algn="l">
              <a:spcBef>
                <a:spcPts val="0"/>
              </a:spcBef>
              <a:spcAft>
                <a:spcPts val="0"/>
              </a:spcAft>
              <a:buSzPct val="100000"/>
              <a:buChar char="○"/>
            </a:pPr>
            <a:r>
              <a:rPr lang="en"/>
              <a:t>Further examination on text variables and context based on initial findings from the modeling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p:nvPr/>
        </p:nvSpPr>
        <p:spPr>
          <a:xfrm>
            <a:off x="349225" y="747425"/>
            <a:ext cx="3359700" cy="4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Sources</a:t>
            </a:r>
            <a:endParaRPr b="1"/>
          </a:p>
        </p:txBody>
      </p:sp>
      <p:sp>
        <p:nvSpPr>
          <p:cNvPr id="122" name="Google Shape;122;p16"/>
          <p:cNvSpPr/>
          <p:nvPr/>
        </p:nvSpPr>
        <p:spPr>
          <a:xfrm>
            <a:off x="3775500" y="747425"/>
            <a:ext cx="4954200" cy="4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Tables</a:t>
            </a:r>
            <a:endParaRPr b="1"/>
          </a:p>
        </p:txBody>
      </p:sp>
      <p:sp>
        <p:nvSpPr>
          <p:cNvPr id="123" name="Google Shape;12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4" name="Google Shape;124;p16"/>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125" name="Google Shape;125;p16"/>
          <p:cNvSpPr txBox="1"/>
          <p:nvPr>
            <p:ph type="title"/>
          </p:nvPr>
        </p:nvSpPr>
        <p:spPr>
          <a:xfrm>
            <a:off x="159300" y="64025"/>
            <a:ext cx="55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Sources</a:t>
            </a:r>
            <a:endParaRPr b="1"/>
          </a:p>
        </p:txBody>
      </p:sp>
      <p:sp>
        <p:nvSpPr>
          <p:cNvPr id="126" name="Google Shape;126;p16"/>
          <p:cNvSpPr/>
          <p:nvPr/>
        </p:nvSpPr>
        <p:spPr>
          <a:xfrm>
            <a:off x="349225" y="1209025"/>
            <a:ext cx="3359700" cy="3454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127000" lvl="0" marL="228600" rtl="0" algn="l">
              <a:spcBef>
                <a:spcPts val="0"/>
              </a:spcBef>
              <a:spcAft>
                <a:spcPts val="0"/>
              </a:spcAft>
              <a:buSzPts val="1100"/>
              <a:buChar char="●"/>
            </a:pPr>
            <a:r>
              <a:rPr b="1" lang="en" sz="1100"/>
              <a:t>Yelp Open Dataset</a:t>
            </a:r>
            <a:endParaRPr b="1" sz="1100"/>
          </a:p>
          <a:p>
            <a:pPr indent="-298450" lvl="1" marL="914400" rtl="0" algn="l">
              <a:spcBef>
                <a:spcPts val="0"/>
              </a:spcBef>
              <a:spcAft>
                <a:spcPts val="0"/>
              </a:spcAft>
              <a:buSzPts val="1100"/>
              <a:buChar char="○"/>
            </a:pPr>
            <a:r>
              <a:rPr b="1" lang="en" sz="1100" u="sng">
                <a:solidFill>
                  <a:schemeClr val="hlink"/>
                </a:solidFill>
                <a:hlinkClick r:id="rId4"/>
              </a:rPr>
              <a:t>https://www.yelp.com/dataset</a:t>
            </a:r>
            <a:r>
              <a:rPr b="1" lang="en" sz="1100"/>
              <a:t> </a:t>
            </a:r>
            <a:endParaRPr b="1" sz="1100"/>
          </a:p>
          <a:p>
            <a:pPr indent="-298450" lvl="1" marL="914400" rtl="0" algn="l">
              <a:spcBef>
                <a:spcPts val="0"/>
              </a:spcBef>
              <a:spcAft>
                <a:spcPts val="0"/>
              </a:spcAft>
              <a:buSzPts val="1100"/>
              <a:buChar char="○"/>
            </a:pPr>
            <a:r>
              <a:rPr lang="en" sz="1100"/>
              <a:t>7 million reviews</a:t>
            </a:r>
            <a:endParaRPr sz="1100"/>
          </a:p>
          <a:p>
            <a:pPr indent="-298450" lvl="1" marL="914400" rtl="0" algn="l">
              <a:spcBef>
                <a:spcPts val="0"/>
              </a:spcBef>
              <a:spcAft>
                <a:spcPts val="0"/>
              </a:spcAft>
              <a:buSzPts val="1100"/>
              <a:buChar char="○"/>
            </a:pPr>
            <a:r>
              <a:rPr lang="en" sz="1100"/>
              <a:t>150k businesses (~ 50k restaurants)</a:t>
            </a:r>
            <a:endParaRPr sz="1100"/>
          </a:p>
          <a:p>
            <a:pPr indent="-298450" lvl="1" marL="914400" rtl="0" algn="l">
              <a:spcBef>
                <a:spcPts val="0"/>
              </a:spcBef>
              <a:spcAft>
                <a:spcPts val="0"/>
              </a:spcAft>
              <a:buSzPts val="1100"/>
              <a:buChar char="○"/>
            </a:pPr>
            <a:r>
              <a:rPr lang="en" sz="1100"/>
              <a:t>11 metropolitan locations</a:t>
            </a:r>
            <a:endParaRPr sz="1100"/>
          </a:p>
          <a:p>
            <a:pPr indent="-298450" lvl="1" marL="914400" rtl="0" algn="l">
              <a:spcBef>
                <a:spcPts val="0"/>
              </a:spcBef>
              <a:spcAft>
                <a:spcPts val="0"/>
              </a:spcAft>
              <a:buSzPts val="1100"/>
              <a:buChar char="○"/>
            </a:pPr>
            <a:r>
              <a:rPr lang="en" sz="1100"/>
              <a:t>Period: 2004-2021</a:t>
            </a:r>
            <a:endParaRPr sz="1100"/>
          </a:p>
          <a:p>
            <a:pPr indent="0" lvl="0" marL="0" rtl="0" algn="l">
              <a:spcBef>
                <a:spcPts val="0"/>
              </a:spcBef>
              <a:spcAft>
                <a:spcPts val="0"/>
              </a:spcAft>
              <a:buNone/>
            </a:pPr>
            <a:r>
              <a:t/>
            </a:r>
            <a:endParaRPr sz="1100"/>
          </a:p>
          <a:p>
            <a:pPr indent="-127000" lvl="0" marL="228600" rtl="0" algn="l">
              <a:spcBef>
                <a:spcPts val="0"/>
              </a:spcBef>
              <a:spcAft>
                <a:spcPts val="0"/>
              </a:spcAft>
              <a:buSzPts val="1100"/>
              <a:buChar char="●"/>
            </a:pPr>
            <a:r>
              <a:rPr b="1" lang="en" sz="1100"/>
              <a:t>4 json files (total size: ~ 12 GB)</a:t>
            </a:r>
            <a:endParaRPr b="1" sz="1100"/>
          </a:p>
          <a:p>
            <a:pPr indent="-298450" lvl="1" marL="914400" rtl="0" algn="l">
              <a:spcBef>
                <a:spcPts val="0"/>
              </a:spcBef>
              <a:spcAft>
                <a:spcPts val="0"/>
              </a:spcAft>
              <a:buSzPts val="1100"/>
              <a:buChar char="○"/>
            </a:pPr>
            <a:r>
              <a:rPr lang="en" sz="1100"/>
              <a:t>Reviews </a:t>
            </a:r>
            <a:r>
              <a:rPr lang="en" sz="1100"/>
              <a:t>	</a:t>
            </a:r>
            <a:r>
              <a:rPr lang="en" sz="1100"/>
              <a:t>(7 GB)</a:t>
            </a:r>
            <a:endParaRPr sz="1100"/>
          </a:p>
          <a:p>
            <a:pPr indent="-298450" lvl="1" marL="914400" rtl="0" algn="l">
              <a:spcBef>
                <a:spcPts val="0"/>
              </a:spcBef>
              <a:spcAft>
                <a:spcPts val="0"/>
              </a:spcAft>
              <a:buSzPts val="1100"/>
              <a:buChar char="○"/>
            </a:pPr>
            <a:r>
              <a:rPr lang="en" sz="1100"/>
              <a:t>Business 	(124 MB)</a:t>
            </a:r>
            <a:endParaRPr sz="1100"/>
          </a:p>
          <a:p>
            <a:pPr indent="-298450" lvl="1" marL="914400" rtl="0" algn="l">
              <a:spcBef>
                <a:spcPts val="0"/>
              </a:spcBef>
              <a:spcAft>
                <a:spcPts val="0"/>
              </a:spcAft>
              <a:buSzPts val="1100"/>
              <a:buChar char="○"/>
            </a:pPr>
            <a:r>
              <a:rPr lang="en" sz="1100"/>
              <a:t>Users 		(4 GB)</a:t>
            </a:r>
            <a:endParaRPr sz="1100"/>
          </a:p>
          <a:p>
            <a:pPr indent="-298450" lvl="1" marL="914400" rtl="0" algn="l">
              <a:spcBef>
                <a:spcPts val="0"/>
              </a:spcBef>
              <a:spcAft>
                <a:spcPts val="0"/>
              </a:spcAft>
              <a:buSzPts val="1100"/>
              <a:buChar char="○"/>
            </a:pPr>
            <a:r>
              <a:rPr lang="en" sz="1100"/>
              <a:t>Checkin 	(400 MB)</a:t>
            </a:r>
            <a:endParaRPr sz="1100"/>
          </a:p>
        </p:txBody>
      </p:sp>
      <p:sp>
        <p:nvSpPr>
          <p:cNvPr id="127" name="Google Shape;127;p16"/>
          <p:cNvSpPr/>
          <p:nvPr/>
        </p:nvSpPr>
        <p:spPr>
          <a:xfrm>
            <a:off x="3775500" y="1209025"/>
            <a:ext cx="1152900" cy="3454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Reviews</a:t>
            </a:r>
            <a:endParaRPr b="1"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000"/>
              <a:t>R</a:t>
            </a:r>
            <a:r>
              <a:rPr lang="en" sz="1000"/>
              <a:t>eview_id</a:t>
            </a:r>
            <a:endParaRPr sz="1000"/>
          </a:p>
          <a:p>
            <a:pPr indent="0" lvl="0" marL="0" rtl="0" algn="ctr">
              <a:spcBef>
                <a:spcPts val="0"/>
              </a:spcBef>
              <a:spcAft>
                <a:spcPts val="0"/>
              </a:spcAft>
              <a:buNone/>
            </a:pPr>
            <a:r>
              <a:rPr lang="en" sz="1000"/>
              <a:t>Business_id</a:t>
            </a:r>
            <a:endParaRPr sz="1000"/>
          </a:p>
          <a:p>
            <a:pPr indent="0" lvl="0" marL="0" rtl="0" algn="ctr">
              <a:spcBef>
                <a:spcPts val="0"/>
              </a:spcBef>
              <a:spcAft>
                <a:spcPts val="0"/>
              </a:spcAft>
              <a:buNone/>
            </a:pPr>
            <a:r>
              <a:rPr lang="en" sz="1000"/>
              <a:t>User_id</a:t>
            </a:r>
            <a:endParaRPr sz="1000"/>
          </a:p>
          <a:p>
            <a:pPr indent="0" lvl="0" marL="0" rtl="0" algn="ctr">
              <a:spcBef>
                <a:spcPts val="0"/>
              </a:spcBef>
              <a:spcAft>
                <a:spcPts val="0"/>
              </a:spcAft>
              <a:buNone/>
            </a:pPr>
            <a:r>
              <a:rPr lang="en" sz="1000"/>
              <a:t>Date</a:t>
            </a:r>
            <a:endParaRPr sz="1000"/>
          </a:p>
          <a:p>
            <a:pPr indent="0" lvl="0" marL="0" rtl="0" algn="ctr">
              <a:spcBef>
                <a:spcPts val="0"/>
              </a:spcBef>
              <a:spcAft>
                <a:spcPts val="0"/>
              </a:spcAft>
              <a:buNone/>
            </a:pPr>
            <a:r>
              <a:rPr lang="en" sz="1000"/>
              <a:t>Stars</a:t>
            </a:r>
            <a:endParaRPr sz="1000"/>
          </a:p>
          <a:p>
            <a:pPr indent="0" lvl="0" marL="0" rtl="0" algn="ctr">
              <a:spcBef>
                <a:spcPts val="0"/>
              </a:spcBef>
              <a:spcAft>
                <a:spcPts val="0"/>
              </a:spcAft>
              <a:buNone/>
            </a:pPr>
            <a:r>
              <a:rPr lang="en" sz="1000"/>
              <a:t>Text</a:t>
            </a:r>
            <a:endParaRPr sz="1000"/>
          </a:p>
          <a:p>
            <a:pPr indent="0" lvl="0" marL="0" rtl="0" algn="ctr">
              <a:spcBef>
                <a:spcPts val="0"/>
              </a:spcBef>
              <a:spcAft>
                <a:spcPts val="0"/>
              </a:spcAft>
              <a:buNone/>
            </a:pPr>
            <a:r>
              <a:rPr lang="en" sz="1000"/>
              <a:t>Cool</a:t>
            </a:r>
            <a:endParaRPr sz="1000"/>
          </a:p>
          <a:p>
            <a:pPr indent="0" lvl="0" marL="0" rtl="0" algn="ctr">
              <a:spcBef>
                <a:spcPts val="0"/>
              </a:spcBef>
              <a:spcAft>
                <a:spcPts val="0"/>
              </a:spcAft>
              <a:buNone/>
            </a:pPr>
            <a:r>
              <a:rPr lang="en" sz="1000"/>
              <a:t>Funny</a:t>
            </a:r>
            <a:endParaRPr sz="1000"/>
          </a:p>
          <a:p>
            <a:pPr indent="0" lvl="0" marL="0" rtl="0" algn="ctr">
              <a:spcBef>
                <a:spcPts val="0"/>
              </a:spcBef>
              <a:spcAft>
                <a:spcPts val="0"/>
              </a:spcAft>
              <a:buNone/>
            </a:pPr>
            <a:r>
              <a:rPr lang="en" sz="1000"/>
              <a:t>Useful</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128" name="Google Shape;128;p16"/>
          <p:cNvSpPr/>
          <p:nvPr/>
        </p:nvSpPr>
        <p:spPr>
          <a:xfrm>
            <a:off x="5050683" y="1209025"/>
            <a:ext cx="1152900" cy="3454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Business</a:t>
            </a:r>
            <a:endParaRPr b="1"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000"/>
              <a:t>Business_id</a:t>
            </a:r>
            <a:endParaRPr sz="1000"/>
          </a:p>
          <a:p>
            <a:pPr indent="0" lvl="0" marL="0" rtl="0" algn="ctr">
              <a:spcBef>
                <a:spcPts val="0"/>
              </a:spcBef>
              <a:spcAft>
                <a:spcPts val="0"/>
              </a:spcAft>
              <a:buNone/>
            </a:pPr>
            <a:r>
              <a:rPr lang="en" sz="1000"/>
              <a:t>Name</a:t>
            </a:r>
            <a:endParaRPr sz="1000"/>
          </a:p>
          <a:p>
            <a:pPr indent="0" lvl="0" marL="0" rtl="0" algn="ctr">
              <a:spcBef>
                <a:spcPts val="0"/>
              </a:spcBef>
              <a:spcAft>
                <a:spcPts val="0"/>
              </a:spcAft>
              <a:buNone/>
            </a:pPr>
            <a:r>
              <a:rPr lang="en" sz="1000"/>
              <a:t>Stars</a:t>
            </a:r>
            <a:endParaRPr sz="1000"/>
          </a:p>
          <a:p>
            <a:pPr indent="0" lvl="0" marL="0" rtl="0" algn="ctr">
              <a:spcBef>
                <a:spcPts val="0"/>
              </a:spcBef>
              <a:spcAft>
                <a:spcPts val="0"/>
              </a:spcAft>
              <a:buClr>
                <a:schemeClr val="dk1"/>
              </a:buClr>
              <a:buSzPts val="1100"/>
              <a:buFont typeface="Arial"/>
              <a:buNone/>
            </a:pPr>
            <a:r>
              <a:rPr lang="en" sz="1000">
                <a:solidFill>
                  <a:schemeClr val="dk1"/>
                </a:solidFill>
              </a:rPr>
              <a:t>Review_count</a:t>
            </a:r>
            <a:endParaRPr sz="1000"/>
          </a:p>
          <a:p>
            <a:pPr indent="0" lvl="0" marL="0" rtl="0" algn="ctr">
              <a:spcBef>
                <a:spcPts val="0"/>
              </a:spcBef>
              <a:spcAft>
                <a:spcPts val="0"/>
              </a:spcAft>
              <a:buNone/>
            </a:pPr>
            <a:r>
              <a:rPr lang="en" sz="1000"/>
              <a:t>Categories</a:t>
            </a:r>
            <a:endParaRPr sz="1000"/>
          </a:p>
          <a:p>
            <a:pPr indent="0" lvl="0" marL="0" rtl="0" algn="ctr">
              <a:spcBef>
                <a:spcPts val="0"/>
              </a:spcBef>
              <a:spcAft>
                <a:spcPts val="0"/>
              </a:spcAft>
              <a:buNone/>
            </a:pPr>
            <a:r>
              <a:rPr lang="en" sz="1000"/>
              <a:t>State</a:t>
            </a:r>
            <a:endParaRPr sz="1000"/>
          </a:p>
          <a:p>
            <a:pPr indent="0" lvl="0" marL="0" rtl="0" algn="ctr">
              <a:spcBef>
                <a:spcPts val="0"/>
              </a:spcBef>
              <a:spcAft>
                <a:spcPts val="0"/>
              </a:spcAft>
              <a:buNone/>
            </a:pPr>
            <a:r>
              <a:rPr lang="en" sz="1000"/>
              <a:t>City</a:t>
            </a:r>
            <a:endParaRPr sz="1000"/>
          </a:p>
          <a:p>
            <a:pPr indent="0" lvl="0" marL="0" rtl="0" algn="ctr">
              <a:spcBef>
                <a:spcPts val="0"/>
              </a:spcBef>
              <a:spcAft>
                <a:spcPts val="0"/>
              </a:spcAft>
              <a:buNone/>
            </a:pPr>
            <a:r>
              <a:rPr lang="en" sz="1000"/>
              <a:t>Postal_code</a:t>
            </a:r>
            <a:endParaRPr sz="1000"/>
          </a:p>
          <a:p>
            <a:pPr indent="0" lvl="0" marL="0" rtl="0" algn="ctr">
              <a:spcBef>
                <a:spcPts val="0"/>
              </a:spcBef>
              <a:spcAft>
                <a:spcPts val="0"/>
              </a:spcAft>
              <a:buNone/>
            </a:pPr>
            <a:r>
              <a:rPr lang="en" sz="1000"/>
              <a:t>Hours</a:t>
            </a:r>
            <a:endParaRPr sz="1000"/>
          </a:p>
          <a:p>
            <a:pPr indent="0" lvl="0" marL="0" rtl="0" algn="ctr">
              <a:spcBef>
                <a:spcPts val="0"/>
              </a:spcBef>
              <a:spcAft>
                <a:spcPts val="0"/>
              </a:spcAft>
              <a:buNone/>
            </a:pPr>
            <a:r>
              <a:rPr lang="en" sz="1000"/>
              <a:t>Is_open</a:t>
            </a:r>
            <a:endParaRPr sz="1000"/>
          </a:p>
          <a:p>
            <a:pPr indent="0" lvl="0" marL="0" rtl="0" algn="ctr">
              <a:spcBef>
                <a:spcPts val="0"/>
              </a:spcBef>
              <a:spcAft>
                <a:spcPts val="0"/>
              </a:spcAft>
              <a:buNone/>
            </a:pPr>
            <a:r>
              <a:rPr lang="en" sz="1000"/>
              <a:t>Latitude</a:t>
            </a:r>
            <a:endParaRPr sz="1000"/>
          </a:p>
          <a:p>
            <a:pPr indent="0" lvl="0" marL="0" rtl="0" algn="ctr">
              <a:spcBef>
                <a:spcPts val="0"/>
              </a:spcBef>
              <a:spcAft>
                <a:spcPts val="0"/>
              </a:spcAft>
              <a:buNone/>
            </a:pPr>
            <a:r>
              <a:rPr lang="en" sz="1000"/>
              <a:t>Longitude</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39 attributes, with nested columns</a:t>
            </a:r>
            <a:endParaRPr sz="1000"/>
          </a:p>
        </p:txBody>
      </p:sp>
      <p:sp>
        <p:nvSpPr>
          <p:cNvPr id="129" name="Google Shape;129;p16"/>
          <p:cNvSpPr/>
          <p:nvPr/>
        </p:nvSpPr>
        <p:spPr>
          <a:xfrm>
            <a:off x="6300896" y="1209025"/>
            <a:ext cx="1152900" cy="3454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Users</a:t>
            </a:r>
            <a:endParaRPr b="1"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000"/>
              <a:t>User_id</a:t>
            </a:r>
            <a:endParaRPr sz="1000"/>
          </a:p>
          <a:p>
            <a:pPr indent="0" lvl="0" marL="0" rtl="0" algn="ctr">
              <a:spcBef>
                <a:spcPts val="0"/>
              </a:spcBef>
              <a:spcAft>
                <a:spcPts val="0"/>
              </a:spcAft>
              <a:buNone/>
            </a:pPr>
            <a:r>
              <a:rPr lang="en" sz="1000"/>
              <a:t>Name</a:t>
            </a:r>
            <a:endParaRPr sz="1000"/>
          </a:p>
          <a:p>
            <a:pPr indent="0" lvl="0" marL="0" rtl="0" algn="ctr">
              <a:spcBef>
                <a:spcPts val="0"/>
              </a:spcBef>
              <a:spcAft>
                <a:spcPts val="0"/>
              </a:spcAft>
              <a:buNone/>
            </a:pPr>
            <a:r>
              <a:rPr lang="en" sz="1000"/>
              <a:t>Average_stars</a:t>
            </a:r>
            <a:endParaRPr sz="1000"/>
          </a:p>
          <a:p>
            <a:pPr indent="0" lvl="0" marL="0" rtl="0" algn="ctr">
              <a:spcBef>
                <a:spcPts val="0"/>
              </a:spcBef>
              <a:spcAft>
                <a:spcPts val="0"/>
              </a:spcAft>
              <a:buNone/>
            </a:pPr>
            <a:r>
              <a:rPr lang="en" sz="1000"/>
              <a:t>Review_count</a:t>
            </a:r>
            <a:endParaRPr sz="1000"/>
          </a:p>
          <a:p>
            <a:pPr indent="0" lvl="0" marL="0" rtl="0" algn="ctr">
              <a:spcBef>
                <a:spcPts val="0"/>
              </a:spcBef>
              <a:spcAft>
                <a:spcPts val="0"/>
              </a:spcAft>
              <a:buNone/>
            </a:pPr>
            <a:r>
              <a:rPr lang="en" sz="1000"/>
              <a:t>Yelping_since</a:t>
            </a:r>
            <a:endParaRPr sz="1000"/>
          </a:p>
          <a:p>
            <a:pPr indent="0" lvl="0" marL="0" rtl="0" algn="ctr">
              <a:spcBef>
                <a:spcPts val="0"/>
              </a:spcBef>
              <a:spcAft>
                <a:spcPts val="0"/>
              </a:spcAft>
              <a:buNone/>
            </a:pPr>
            <a:r>
              <a:rPr lang="en" sz="1000"/>
              <a:t>Cool</a:t>
            </a:r>
            <a:endParaRPr sz="1000"/>
          </a:p>
          <a:p>
            <a:pPr indent="0" lvl="0" marL="0" rtl="0" algn="ctr">
              <a:spcBef>
                <a:spcPts val="0"/>
              </a:spcBef>
              <a:spcAft>
                <a:spcPts val="0"/>
              </a:spcAft>
              <a:buNone/>
            </a:pPr>
            <a:r>
              <a:rPr lang="en" sz="1000"/>
              <a:t>Funny</a:t>
            </a:r>
            <a:endParaRPr sz="1000"/>
          </a:p>
          <a:p>
            <a:pPr indent="0" lvl="0" marL="0" rtl="0" algn="ctr">
              <a:spcBef>
                <a:spcPts val="0"/>
              </a:spcBef>
              <a:spcAft>
                <a:spcPts val="0"/>
              </a:spcAft>
              <a:buNone/>
            </a:pPr>
            <a:r>
              <a:rPr lang="en" sz="1000"/>
              <a:t>Useful</a:t>
            </a:r>
            <a:endParaRPr sz="1000"/>
          </a:p>
          <a:p>
            <a:pPr indent="0" lvl="0" marL="0" rtl="0" algn="ctr">
              <a:spcBef>
                <a:spcPts val="0"/>
              </a:spcBef>
              <a:spcAft>
                <a:spcPts val="0"/>
              </a:spcAft>
              <a:buNone/>
            </a:pPr>
            <a:r>
              <a:rPr lang="en" sz="1000"/>
              <a:t>Friends</a:t>
            </a:r>
            <a:endParaRPr sz="1000"/>
          </a:p>
          <a:p>
            <a:pPr indent="0" lvl="0" marL="0" rtl="0" algn="ctr">
              <a:spcBef>
                <a:spcPts val="0"/>
              </a:spcBef>
              <a:spcAft>
                <a:spcPts val="0"/>
              </a:spcAft>
              <a:buNone/>
            </a:pPr>
            <a:r>
              <a:rPr lang="en" sz="1000"/>
              <a:t>Fans</a:t>
            </a:r>
            <a:endParaRPr sz="1000"/>
          </a:p>
          <a:p>
            <a:pPr indent="0" lvl="0" marL="0" rtl="0" algn="ctr">
              <a:spcBef>
                <a:spcPts val="0"/>
              </a:spcBef>
              <a:spcAft>
                <a:spcPts val="0"/>
              </a:spcAft>
              <a:buNone/>
            </a:pPr>
            <a:r>
              <a:rPr lang="en" sz="1000"/>
              <a:t>Elite</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11 compliment types columns</a:t>
            </a:r>
            <a:endParaRPr sz="1000"/>
          </a:p>
        </p:txBody>
      </p:sp>
      <p:sp>
        <p:nvSpPr>
          <p:cNvPr id="130" name="Google Shape;130;p16"/>
          <p:cNvSpPr/>
          <p:nvPr/>
        </p:nvSpPr>
        <p:spPr>
          <a:xfrm>
            <a:off x="7576800" y="1209025"/>
            <a:ext cx="1152900" cy="3454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Checkin</a:t>
            </a:r>
            <a:endParaRPr b="1"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000"/>
              <a:t>Business_id</a:t>
            </a:r>
            <a:endParaRPr sz="1000"/>
          </a:p>
          <a:p>
            <a:pPr indent="0" lvl="0" marL="0" rtl="0" algn="ctr">
              <a:spcBef>
                <a:spcPts val="0"/>
              </a:spcBef>
              <a:spcAft>
                <a:spcPts val="0"/>
              </a:spcAft>
              <a:buNone/>
            </a:pPr>
            <a:r>
              <a:rPr lang="en" sz="1000"/>
              <a:t>Date</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100"/>
          </a:p>
        </p:txBody>
      </p:sp>
      <p:pic>
        <p:nvPicPr>
          <p:cNvPr id="131" name="Google Shape;131;p16"/>
          <p:cNvPicPr preferRelativeResize="0"/>
          <p:nvPr/>
        </p:nvPicPr>
        <p:blipFill>
          <a:blip r:embed="rId5">
            <a:alphaModFix/>
          </a:blip>
          <a:stretch>
            <a:fillRect/>
          </a:stretch>
        </p:blipFill>
        <p:spPr>
          <a:xfrm>
            <a:off x="8151605" y="29966"/>
            <a:ext cx="968861" cy="39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7"/>
          <p:cNvPicPr preferRelativeResize="0"/>
          <p:nvPr/>
        </p:nvPicPr>
        <p:blipFill rotWithShape="1">
          <a:blip r:embed="rId3">
            <a:alphaModFix/>
          </a:blip>
          <a:srcRect b="18153" l="0" r="35337" t="0"/>
          <a:stretch/>
        </p:blipFill>
        <p:spPr>
          <a:xfrm>
            <a:off x="5156050" y="2304075"/>
            <a:ext cx="3987948" cy="2839424"/>
          </a:xfrm>
          <a:prstGeom prst="rect">
            <a:avLst/>
          </a:prstGeom>
          <a:noFill/>
          <a:ln>
            <a:noFill/>
          </a:ln>
        </p:spPr>
      </p:pic>
      <p:sp>
        <p:nvSpPr>
          <p:cNvPr id="137" name="Google Shape;13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17"/>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139" name="Google Shape;139;p17"/>
          <p:cNvSpPr/>
          <p:nvPr/>
        </p:nvSpPr>
        <p:spPr>
          <a:xfrm>
            <a:off x="3591950" y="1238425"/>
            <a:ext cx="2360400" cy="1410600"/>
          </a:xfrm>
          <a:prstGeom prst="round1Rect">
            <a:avLst>
              <a:gd fmla="val 16667" name="adj"/>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0" name="Google Shape;140;p17"/>
          <p:cNvSpPr/>
          <p:nvPr/>
        </p:nvSpPr>
        <p:spPr>
          <a:xfrm rot="10800000">
            <a:off x="1186299" y="2709875"/>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1" name="Google Shape;141;p17"/>
          <p:cNvSpPr/>
          <p:nvPr/>
        </p:nvSpPr>
        <p:spPr>
          <a:xfrm flipH="1">
            <a:off x="1188474" y="1238425"/>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 name="Google Shape;142;p17"/>
          <p:cNvSpPr/>
          <p:nvPr/>
        </p:nvSpPr>
        <p:spPr>
          <a:xfrm flipH="1" rot="10800000">
            <a:off x="3591950" y="2708850"/>
            <a:ext cx="2360400" cy="1410600"/>
          </a:xfrm>
          <a:prstGeom prst="round1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3" name="Google Shape;143;p17"/>
          <p:cNvSpPr txBox="1"/>
          <p:nvPr>
            <p:ph idx="1" type="body"/>
          </p:nvPr>
        </p:nvSpPr>
        <p:spPr>
          <a:xfrm>
            <a:off x="1303300" y="1351650"/>
            <a:ext cx="2026200" cy="1168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BUSINESS PROBLEMS</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Questions/ Use Cases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Data Sources</a:t>
            </a:r>
            <a:endParaRPr b="1" sz="1200">
              <a:solidFill>
                <a:schemeClr val="lt1"/>
              </a:solidFill>
              <a:latin typeface="Roboto"/>
              <a:ea typeface="Roboto"/>
              <a:cs typeface="Roboto"/>
              <a:sym typeface="Roboto"/>
            </a:endParaRPr>
          </a:p>
        </p:txBody>
      </p:sp>
      <p:sp>
        <p:nvSpPr>
          <p:cNvPr id="144" name="Google Shape;144;p17"/>
          <p:cNvSpPr txBox="1"/>
          <p:nvPr>
            <p:ph idx="1" type="body"/>
          </p:nvPr>
        </p:nvSpPr>
        <p:spPr>
          <a:xfrm>
            <a:off x="3625150" y="1316724"/>
            <a:ext cx="2206500" cy="132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DATA EXPLORATION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Data Preparation</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Exploratory Data Analysis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Visualizations</a:t>
            </a:r>
            <a:endParaRPr b="1" sz="1200">
              <a:solidFill>
                <a:schemeClr val="lt1"/>
              </a:solidFill>
              <a:latin typeface="Roboto"/>
              <a:ea typeface="Roboto"/>
              <a:cs typeface="Roboto"/>
              <a:sym typeface="Roboto"/>
            </a:endParaRPr>
          </a:p>
        </p:txBody>
      </p:sp>
      <p:sp>
        <p:nvSpPr>
          <p:cNvPr id="145" name="Google Shape;145;p17"/>
          <p:cNvSpPr txBox="1"/>
          <p:nvPr>
            <p:ph idx="1" type="body"/>
          </p:nvPr>
        </p:nvSpPr>
        <p:spPr>
          <a:xfrm>
            <a:off x="1303300" y="2723250"/>
            <a:ext cx="2206500" cy="132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MODELING &amp; EVALUATION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Recommendation System</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Classification</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Findings &amp; Insights</a:t>
            </a:r>
            <a:endParaRPr b="1" sz="1200">
              <a:solidFill>
                <a:schemeClr val="lt1"/>
              </a:solidFill>
              <a:latin typeface="Roboto"/>
              <a:ea typeface="Roboto"/>
              <a:cs typeface="Roboto"/>
              <a:sym typeface="Roboto"/>
            </a:endParaRPr>
          </a:p>
        </p:txBody>
      </p:sp>
      <p:sp>
        <p:nvSpPr>
          <p:cNvPr id="146" name="Google Shape;146;p17"/>
          <p:cNvSpPr txBox="1"/>
          <p:nvPr>
            <p:ph idx="1" type="body"/>
          </p:nvPr>
        </p:nvSpPr>
        <p:spPr>
          <a:xfrm>
            <a:off x="3668900" y="2753550"/>
            <a:ext cx="2283600" cy="11688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a:solidFill>
                  <a:schemeClr val="lt1"/>
                </a:solidFill>
                <a:latin typeface="Roboto"/>
                <a:ea typeface="Roboto"/>
                <a:cs typeface="Roboto"/>
                <a:sym typeface="Roboto"/>
              </a:rPr>
              <a:t>PROJECT EXECUTION</a:t>
            </a:r>
            <a:endParaRPr b="1">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Platforms, Tools, Methods</a:t>
            </a:r>
            <a:endParaRPr b="1" sz="1200">
              <a:solidFill>
                <a:schemeClr val="lt1"/>
              </a:solidFill>
              <a:latin typeface="Roboto"/>
              <a:ea typeface="Roboto"/>
              <a:cs typeface="Roboto"/>
              <a:sym typeface="Roboto"/>
            </a:endParaRPr>
          </a:p>
          <a:p>
            <a:pPr indent="-133350" lvl="0" marL="228600" rtl="0" algn="l">
              <a:lnSpc>
                <a:spcPct val="100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Challenges &amp; Improvements</a:t>
            </a:r>
            <a:endParaRPr b="1" sz="1200">
              <a:solidFill>
                <a:schemeClr val="lt1"/>
              </a:solidFill>
              <a:latin typeface="Roboto"/>
              <a:ea typeface="Roboto"/>
              <a:cs typeface="Roboto"/>
              <a:sym typeface="Roboto"/>
            </a:endParaRPr>
          </a:p>
        </p:txBody>
      </p:sp>
      <p:sp>
        <p:nvSpPr>
          <p:cNvPr id="147" name="Google Shape;147;p17"/>
          <p:cNvSpPr/>
          <p:nvPr/>
        </p:nvSpPr>
        <p:spPr>
          <a:xfrm>
            <a:off x="879450" y="1008225"/>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1</a:t>
            </a:r>
            <a:endParaRPr b="1" sz="2100">
              <a:solidFill>
                <a:schemeClr val="lt1"/>
              </a:solidFill>
            </a:endParaRPr>
          </a:p>
        </p:txBody>
      </p:sp>
      <p:sp>
        <p:nvSpPr>
          <p:cNvPr id="148" name="Google Shape;148;p17"/>
          <p:cNvSpPr/>
          <p:nvPr/>
        </p:nvSpPr>
        <p:spPr>
          <a:xfrm>
            <a:off x="5749525" y="1008225"/>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2</a:t>
            </a:r>
            <a:endParaRPr b="1" sz="2100">
              <a:solidFill>
                <a:schemeClr val="lt1"/>
              </a:solidFill>
            </a:endParaRPr>
          </a:p>
        </p:txBody>
      </p:sp>
      <p:sp>
        <p:nvSpPr>
          <p:cNvPr id="149" name="Google Shape;149;p17"/>
          <p:cNvSpPr/>
          <p:nvPr/>
        </p:nvSpPr>
        <p:spPr>
          <a:xfrm>
            <a:off x="879450" y="3846150"/>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3</a:t>
            </a:r>
            <a:endParaRPr b="1" sz="2100">
              <a:solidFill>
                <a:schemeClr val="lt1"/>
              </a:solidFill>
            </a:endParaRPr>
          </a:p>
        </p:txBody>
      </p:sp>
      <p:sp>
        <p:nvSpPr>
          <p:cNvPr id="150" name="Google Shape;150;p17"/>
          <p:cNvSpPr/>
          <p:nvPr/>
        </p:nvSpPr>
        <p:spPr>
          <a:xfrm>
            <a:off x="5749525" y="3846150"/>
            <a:ext cx="510000" cy="485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4</a:t>
            </a:r>
            <a:endParaRPr b="1" sz="2100">
              <a:solidFill>
                <a:schemeClr val="lt1"/>
              </a:solidFill>
            </a:endParaRPr>
          </a:p>
        </p:txBody>
      </p:sp>
      <p:pic>
        <p:nvPicPr>
          <p:cNvPr id="151" name="Google Shape;151;p17"/>
          <p:cNvPicPr preferRelativeResize="0"/>
          <p:nvPr/>
        </p:nvPicPr>
        <p:blipFill>
          <a:blip r:embed="rId4">
            <a:alphaModFix/>
          </a:blip>
          <a:stretch>
            <a:fillRect/>
          </a:stretch>
        </p:blipFill>
        <p:spPr>
          <a:xfrm>
            <a:off x="8151605" y="29966"/>
            <a:ext cx="968861" cy="393600"/>
          </a:xfrm>
          <a:prstGeom prst="rect">
            <a:avLst/>
          </a:prstGeom>
          <a:noFill/>
          <a:ln>
            <a:noFill/>
          </a:ln>
        </p:spPr>
      </p:pic>
      <p:sp>
        <p:nvSpPr>
          <p:cNvPr id="152" name="Google Shape;152;p17"/>
          <p:cNvSpPr txBox="1"/>
          <p:nvPr>
            <p:ph type="title"/>
          </p:nvPr>
        </p:nvSpPr>
        <p:spPr>
          <a:xfrm>
            <a:off x="311700" y="64025"/>
            <a:ext cx="325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18"/>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159" name="Google Shape;159;p18"/>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Data Preparation &amp; Feature Engineering</a:t>
            </a:r>
            <a:endParaRPr b="1"/>
          </a:p>
          <a:p>
            <a:pPr indent="0" lvl="0" marL="0" rtl="0" algn="l">
              <a:spcBef>
                <a:spcPts val="0"/>
              </a:spcBef>
              <a:spcAft>
                <a:spcPts val="0"/>
              </a:spcAft>
              <a:buNone/>
            </a:pPr>
            <a:r>
              <a:t/>
            </a:r>
            <a:endParaRPr b="1"/>
          </a:p>
        </p:txBody>
      </p:sp>
      <p:graphicFrame>
        <p:nvGraphicFramePr>
          <p:cNvPr id="160" name="Google Shape;160;p18"/>
          <p:cNvGraphicFramePr/>
          <p:nvPr/>
        </p:nvGraphicFramePr>
        <p:xfrm>
          <a:off x="280200" y="703795"/>
          <a:ext cx="3000000" cy="3000000"/>
        </p:xfrm>
        <a:graphic>
          <a:graphicData uri="http://schemas.openxmlformats.org/drawingml/2006/table">
            <a:tbl>
              <a:tblPr>
                <a:noFill/>
                <a:tableStyleId>{91CC8A5A-9830-407A-AC3A-175AD4E66F5B}</a:tableStyleId>
              </a:tblPr>
              <a:tblGrid>
                <a:gridCol w="3990925"/>
                <a:gridCol w="3990925"/>
              </a:tblGrid>
              <a:tr h="416750">
                <a:tc>
                  <a:txBody>
                    <a:bodyPr/>
                    <a:lstStyle/>
                    <a:p>
                      <a:pPr indent="0" lvl="0" marL="0" rtl="0" algn="ctr">
                        <a:spcBef>
                          <a:spcPts val="0"/>
                        </a:spcBef>
                        <a:spcAft>
                          <a:spcPts val="0"/>
                        </a:spcAft>
                        <a:buNone/>
                      </a:pPr>
                      <a:r>
                        <a:rPr b="1" lang="en">
                          <a:solidFill>
                            <a:schemeClr val="lt1"/>
                          </a:solidFill>
                        </a:rPr>
                        <a:t>Challenges/ Objectives</a:t>
                      </a:r>
                      <a:endParaRPr b="1">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a:solidFill>
                            <a:schemeClr val="lt1"/>
                          </a:solidFill>
                        </a:rPr>
                        <a:t>Resolutions</a:t>
                      </a:r>
                      <a:endParaRPr b="1">
                        <a:solidFill>
                          <a:schemeClr val="lt1"/>
                        </a:solidFill>
                      </a:endParaRPr>
                    </a:p>
                  </a:txBody>
                  <a:tcPr marT="91425" marB="91425" marR="91425" marL="91425">
                    <a:solidFill>
                      <a:srgbClr val="CC0000"/>
                    </a:solidFill>
                  </a:tcPr>
                </a:tc>
              </a:tr>
              <a:tr h="416750">
                <a:tc>
                  <a:txBody>
                    <a:bodyPr/>
                    <a:lstStyle/>
                    <a:p>
                      <a:pPr indent="0" lvl="0" marL="0" rtl="0" algn="l">
                        <a:spcBef>
                          <a:spcPts val="0"/>
                        </a:spcBef>
                        <a:spcAft>
                          <a:spcPts val="0"/>
                        </a:spcAft>
                        <a:buNone/>
                      </a:pPr>
                      <a:r>
                        <a:rPr lang="en"/>
                        <a:t>Multiple hierarchically nested columns</a:t>
                      </a:r>
                      <a:endParaRPr/>
                    </a:p>
                  </a:txBody>
                  <a:tcPr marT="91425" marB="91425" marR="91425" marL="91425"/>
                </a:tc>
                <a:tc>
                  <a:txBody>
                    <a:bodyPr/>
                    <a:lstStyle/>
                    <a:p>
                      <a:pPr indent="0" lvl="0" marL="0" rtl="0" algn="l">
                        <a:spcBef>
                          <a:spcPts val="0"/>
                        </a:spcBef>
                        <a:spcAft>
                          <a:spcPts val="0"/>
                        </a:spcAft>
                        <a:buNone/>
                      </a:pPr>
                      <a:r>
                        <a:rPr lang="en"/>
                        <a:t>Used udf to unnest columns</a:t>
                      </a:r>
                      <a:endParaRPr/>
                    </a:p>
                  </a:txBody>
                  <a:tcPr marT="91425" marB="91425" marR="91425" marL="91425"/>
                </a:tc>
              </a:tr>
              <a:tr h="416750">
                <a:tc>
                  <a:txBody>
                    <a:bodyPr/>
                    <a:lstStyle/>
                    <a:p>
                      <a:pPr indent="0" lvl="0" marL="0" rtl="0" algn="l">
                        <a:spcBef>
                          <a:spcPts val="0"/>
                        </a:spcBef>
                        <a:spcAft>
                          <a:spcPts val="0"/>
                        </a:spcAft>
                        <a:buNone/>
                      </a:pPr>
                      <a:r>
                        <a:rPr lang="en"/>
                        <a:t>Cross-table variables for modelling</a:t>
                      </a:r>
                      <a:endParaRPr/>
                    </a:p>
                  </a:txBody>
                  <a:tcPr marT="91425" marB="91425" marR="91425" marL="91425"/>
                </a:tc>
                <a:tc>
                  <a:txBody>
                    <a:bodyPr/>
                    <a:lstStyle/>
                    <a:p>
                      <a:pPr indent="0" lvl="0" marL="0" rtl="0" algn="l">
                        <a:spcBef>
                          <a:spcPts val="0"/>
                        </a:spcBef>
                        <a:spcAft>
                          <a:spcPts val="0"/>
                        </a:spcAft>
                        <a:buNone/>
                      </a:pPr>
                      <a:r>
                        <a:rPr lang="en"/>
                        <a:t>Merged tables using index and join,</a:t>
                      </a:r>
                      <a:endParaRPr/>
                    </a:p>
                    <a:p>
                      <a:pPr indent="0" lvl="0" marL="0" rtl="0" algn="l">
                        <a:spcBef>
                          <a:spcPts val="0"/>
                        </a:spcBef>
                        <a:spcAft>
                          <a:spcPts val="0"/>
                        </a:spcAft>
                        <a:buNone/>
                      </a:pPr>
                      <a:r>
                        <a:rPr lang="en"/>
                        <a:t>Grouped and aggregated columns</a:t>
                      </a:r>
                      <a:endParaRPr/>
                    </a:p>
                  </a:txBody>
                  <a:tcPr marT="91425" marB="91425" marR="91425" marL="91425"/>
                </a:tc>
              </a:tr>
              <a:tr h="416750">
                <a:tc>
                  <a:txBody>
                    <a:bodyPr/>
                    <a:lstStyle/>
                    <a:p>
                      <a:pPr indent="0" lvl="0" marL="0" rtl="0" algn="l">
                        <a:spcBef>
                          <a:spcPts val="0"/>
                        </a:spcBef>
                        <a:spcAft>
                          <a:spcPts val="0"/>
                        </a:spcAft>
                        <a:buNone/>
                      </a:pPr>
                      <a:r>
                        <a:rPr lang="en"/>
                        <a:t>Similar variable names</a:t>
                      </a:r>
                      <a:endParaRPr/>
                    </a:p>
                  </a:txBody>
                  <a:tcPr marT="91425" marB="91425" marR="91425" marL="91425"/>
                </a:tc>
                <a:tc>
                  <a:txBody>
                    <a:bodyPr/>
                    <a:lstStyle/>
                    <a:p>
                      <a:pPr indent="0" lvl="0" marL="0" rtl="0" algn="l">
                        <a:spcBef>
                          <a:spcPts val="0"/>
                        </a:spcBef>
                        <a:spcAft>
                          <a:spcPts val="0"/>
                        </a:spcAft>
                        <a:buNone/>
                      </a:pPr>
                      <a:r>
                        <a:rPr lang="en"/>
                        <a:t>Renamed variables while merging</a:t>
                      </a:r>
                      <a:endParaRPr/>
                    </a:p>
                  </a:txBody>
                  <a:tcPr marT="91425" marB="91425" marR="91425" marL="91425"/>
                </a:tc>
              </a:tr>
              <a:tr h="865575">
                <a:tc>
                  <a:txBody>
                    <a:bodyPr/>
                    <a:lstStyle/>
                    <a:p>
                      <a:pPr indent="0" lvl="0" marL="0" rtl="0" algn="l">
                        <a:spcBef>
                          <a:spcPts val="0"/>
                        </a:spcBef>
                        <a:spcAft>
                          <a:spcPts val="0"/>
                        </a:spcAft>
                        <a:buNone/>
                      </a:pPr>
                      <a:r>
                        <a:rPr lang="en"/>
                        <a:t>Unsuitable loaded data types for processing</a:t>
                      </a:r>
                      <a:endParaRPr/>
                    </a:p>
                  </a:txBody>
                  <a:tcPr marT="91425" marB="91425" marR="91425" marL="91425"/>
                </a:tc>
                <a:tc>
                  <a:txBody>
                    <a:bodyPr/>
                    <a:lstStyle/>
                    <a:p>
                      <a:pPr indent="0" lvl="0" marL="0" rtl="0" algn="l">
                        <a:spcBef>
                          <a:spcPts val="0"/>
                        </a:spcBef>
                        <a:spcAft>
                          <a:spcPts val="0"/>
                        </a:spcAft>
                        <a:buNone/>
                      </a:pPr>
                      <a:r>
                        <a:rPr lang="en"/>
                        <a:t>Transformed data types, e.g.:</a:t>
                      </a:r>
                      <a:endParaRPr/>
                    </a:p>
                    <a:p>
                      <a:pPr indent="-317500" lvl="0" marL="457200" rtl="0" algn="l">
                        <a:spcBef>
                          <a:spcPts val="0"/>
                        </a:spcBef>
                        <a:spcAft>
                          <a:spcPts val="0"/>
                        </a:spcAft>
                        <a:buSzPts val="1400"/>
                        <a:buChar char="●"/>
                      </a:pPr>
                      <a:r>
                        <a:rPr lang="en"/>
                        <a:t>Array to count</a:t>
                      </a:r>
                      <a:endParaRPr/>
                    </a:p>
                    <a:p>
                      <a:pPr indent="-317500" lvl="0" marL="457200" rtl="0" algn="l">
                        <a:spcBef>
                          <a:spcPts val="0"/>
                        </a:spcBef>
                        <a:spcAft>
                          <a:spcPts val="0"/>
                        </a:spcAft>
                        <a:buSzPts val="1400"/>
                        <a:buChar char="●"/>
                      </a:pPr>
                      <a:r>
                        <a:rPr lang="en"/>
                        <a:t>String to date</a:t>
                      </a:r>
                      <a:endParaRPr/>
                    </a:p>
                  </a:txBody>
                  <a:tcPr marT="91425" marB="91425" marR="91425" marL="91425"/>
                </a:tc>
              </a:tr>
              <a:tr h="1314425">
                <a:tc>
                  <a:txBody>
                    <a:bodyPr/>
                    <a:lstStyle/>
                    <a:p>
                      <a:pPr indent="0" lvl="0" marL="0" rtl="0" algn="l">
                        <a:spcBef>
                          <a:spcPts val="0"/>
                        </a:spcBef>
                        <a:spcAft>
                          <a:spcPts val="0"/>
                        </a:spcAft>
                        <a:buNone/>
                      </a:pPr>
                      <a:r>
                        <a:rPr lang="en"/>
                        <a:t>Required additional variables or proxy changes for analysis</a:t>
                      </a:r>
                      <a:endParaRPr/>
                    </a:p>
                  </a:txBody>
                  <a:tcPr marT="91425" marB="91425" marR="91425" marL="91425"/>
                </a:tc>
                <a:tc>
                  <a:txBody>
                    <a:bodyPr/>
                    <a:lstStyle/>
                    <a:p>
                      <a:pPr indent="0" lvl="0" marL="0" rtl="0" algn="l">
                        <a:spcBef>
                          <a:spcPts val="0"/>
                        </a:spcBef>
                        <a:spcAft>
                          <a:spcPts val="0"/>
                        </a:spcAft>
                        <a:buNone/>
                      </a:pPr>
                      <a:r>
                        <a:rPr lang="en"/>
                        <a:t>Derived new variables from existing variables:</a:t>
                      </a:r>
                      <a:endParaRPr/>
                    </a:p>
                    <a:p>
                      <a:pPr indent="-317500" lvl="0" marL="457200" rtl="0" algn="l">
                        <a:spcBef>
                          <a:spcPts val="0"/>
                        </a:spcBef>
                        <a:spcAft>
                          <a:spcPts val="0"/>
                        </a:spcAft>
                        <a:buSzPts val="1400"/>
                        <a:buChar char="●"/>
                      </a:pPr>
                      <a:r>
                        <a:rPr lang="en"/>
                        <a:t>Count of attributes, compliments</a:t>
                      </a:r>
                      <a:endParaRPr/>
                    </a:p>
                    <a:p>
                      <a:pPr indent="-317500" lvl="0" marL="457200" rtl="0" algn="l">
                        <a:spcBef>
                          <a:spcPts val="0"/>
                        </a:spcBef>
                        <a:spcAft>
                          <a:spcPts val="0"/>
                        </a:spcAft>
                        <a:buSzPts val="1400"/>
                        <a:buChar char="●"/>
                      </a:pPr>
                      <a:r>
                        <a:rPr lang="en"/>
                        <a:t>Years gap</a:t>
                      </a:r>
                      <a:endParaRPr/>
                    </a:p>
                    <a:p>
                      <a:pPr indent="-317500" lvl="0" marL="457200" rtl="0" algn="l">
                        <a:spcBef>
                          <a:spcPts val="0"/>
                        </a:spcBef>
                        <a:spcAft>
                          <a:spcPts val="0"/>
                        </a:spcAft>
                        <a:buSzPts val="1400"/>
                        <a:buChar char="●"/>
                      </a:pPr>
                      <a:r>
                        <a:rPr lang="en"/>
                        <a:t>Text length</a:t>
                      </a:r>
                      <a:endParaRPr/>
                    </a:p>
                    <a:p>
                      <a:pPr indent="-317500" lvl="0" marL="457200" rtl="0" algn="l">
                        <a:spcBef>
                          <a:spcPts val="0"/>
                        </a:spcBef>
                        <a:spcAft>
                          <a:spcPts val="0"/>
                        </a:spcAft>
                        <a:buSzPts val="1400"/>
                        <a:buChar char="●"/>
                      </a:pPr>
                      <a:r>
                        <a:rPr lang="en"/>
                        <a:t>Text vectorizer</a:t>
                      </a:r>
                      <a:endParaRPr/>
                    </a:p>
                  </a:txBody>
                  <a:tcPr marT="91425" marB="91425" marR="91425" marL="91425"/>
                </a:tc>
              </a:tr>
            </a:tbl>
          </a:graphicData>
        </a:graphic>
      </p:graphicFrame>
      <p:pic>
        <p:nvPicPr>
          <p:cNvPr id="161" name="Google Shape;161;p18"/>
          <p:cNvPicPr preferRelativeResize="0"/>
          <p:nvPr/>
        </p:nvPicPr>
        <p:blipFill>
          <a:blip r:embed="rId4">
            <a:alphaModFix/>
          </a:blip>
          <a:stretch>
            <a:fillRect/>
          </a:stretch>
        </p:blipFill>
        <p:spPr>
          <a:xfrm>
            <a:off x="8151605" y="29966"/>
            <a:ext cx="968861" cy="39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p:nvPr/>
        </p:nvSpPr>
        <p:spPr>
          <a:xfrm>
            <a:off x="245100" y="543550"/>
            <a:ext cx="8494800" cy="3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Predicted Variables for Classification</a:t>
            </a:r>
            <a:endParaRPr/>
          </a:p>
        </p:txBody>
      </p:sp>
      <p:sp>
        <p:nvSpPr>
          <p:cNvPr id="167" name="Google Shape;16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19"/>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169" name="Google Shape;169;p19"/>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Preparation &amp; Feature Engineering</a:t>
            </a:r>
            <a:endParaRPr b="1"/>
          </a:p>
          <a:p>
            <a:pPr indent="0" lvl="0" marL="0" rtl="0" algn="l">
              <a:spcBef>
                <a:spcPts val="0"/>
              </a:spcBef>
              <a:spcAft>
                <a:spcPts val="0"/>
              </a:spcAft>
              <a:buNone/>
            </a:pPr>
            <a:r>
              <a:t/>
            </a:r>
            <a:endParaRPr b="1"/>
          </a:p>
        </p:txBody>
      </p:sp>
      <p:pic>
        <p:nvPicPr>
          <p:cNvPr id="170" name="Google Shape;170;p19"/>
          <p:cNvPicPr preferRelativeResize="0"/>
          <p:nvPr/>
        </p:nvPicPr>
        <p:blipFill>
          <a:blip r:embed="rId4">
            <a:alphaModFix/>
          </a:blip>
          <a:stretch>
            <a:fillRect/>
          </a:stretch>
        </p:blipFill>
        <p:spPr>
          <a:xfrm>
            <a:off x="326875" y="1512956"/>
            <a:ext cx="2477375" cy="1678252"/>
          </a:xfrm>
          <a:prstGeom prst="rect">
            <a:avLst/>
          </a:prstGeom>
          <a:noFill/>
          <a:ln>
            <a:noFill/>
          </a:ln>
        </p:spPr>
      </p:pic>
      <p:pic>
        <p:nvPicPr>
          <p:cNvPr id="171" name="Google Shape;171;p19"/>
          <p:cNvPicPr preferRelativeResize="0"/>
          <p:nvPr/>
        </p:nvPicPr>
        <p:blipFill>
          <a:blip r:embed="rId5">
            <a:alphaModFix/>
          </a:blip>
          <a:stretch>
            <a:fillRect/>
          </a:stretch>
        </p:blipFill>
        <p:spPr>
          <a:xfrm>
            <a:off x="271167" y="3339130"/>
            <a:ext cx="2477364" cy="1611000"/>
          </a:xfrm>
          <a:prstGeom prst="rect">
            <a:avLst/>
          </a:prstGeom>
          <a:noFill/>
          <a:ln>
            <a:noFill/>
          </a:ln>
        </p:spPr>
      </p:pic>
      <p:grpSp>
        <p:nvGrpSpPr>
          <p:cNvPr id="172" name="Google Shape;172;p19"/>
          <p:cNvGrpSpPr/>
          <p:nvPr/>
        </p:nvGrpSpPr>
        <p:grpSpPr>
          <a:xfrm>
            <a:off x="3272958" y="1497289"/>
            <a:ext cx="2477267" cy="1611061"/>
            <a:chOff x="3120701" y="1573423"/>
            <a:chExt cx="2378100" cy="1487041"/>
          </a:xfrm>
        </p:grpSpPr>
        <p:pic>
          <p:nvPicPr>
            <p:cNvPr id="173" name="Google Shape;173;p19"/>
            <p:cNvPicPr preferRelativeResize="0"/>
            <p:nvPr/>
          </p:nvPicPr>
          <p:blipFill>
            <a:blip r:embed="rId6">
              <a:alphaModFix/>
            </a:blip>
            <a:stretch>
              <a:fillRect/>
            </a:stretch>
          </p:blipFill>
          <p:spPr>
            <a:xfrm>
              <a:off x="3120701" y="1573423"/>
              <a:ext cx="2378100" cy="1487041"/>
            </a:xfrm>
            <a:prstGeom prst="rect">
              <a:avLst/>
            </a:prstGeom>
            <a:noFill/>
            <a:ln>
              <a:noFill/>
            </a:ln>
          </p:spPr>
        </p:pic>
        <p:pic>
          <p:nvPicPr>
            <p:cNvPr id="174" name="Google Shape;174;p19"/>
            <p:cNvPicPr preferRelativeResize="0"/>
            <p:nvPr/>
          </p:nvPicPr>
          <p:blipFill>
            <a:blip r:embed="rId7">
              <a:alphaModFix/>
            </a:blip>
            <a:stretch>
              <a:fillRect/>
            </a:stretch>
          </p:blipFill>
          <p:spPr>
            <a:xfrm>
              <a:off x="3649184" y="1720900"/>
              <a:ext cx="1747410" cy="887300"/>
            </a:xfrm>
            <a:prstGeom prst="rect">
              <a:avLst/>
            </a:prstGeom>
            <a:noFill/>
            <a:ln>
              <a:noFill/>
            </a:ln>
          </p:spPr>
        </p:pic>
      </p:grpSp>
      <p:pic>
        <p:nvPicPr>
          <p:cNvPr id="175" name="Google Shape;175;p19"/>
          <p:cNvPicPr preferRelativeResize="0"/>
          <p:nvPr/>
        </p:nvPicPr>
        <p:blipFill>
          <a:blip r:embed="rId8">
            <a:alphaModFix/>
          </a:blip>
          <a:stretch>
            <a:fillRect/>
          </a:stretch>
        </p:blipFill>
        <p:spPr>
          <a:xfrm>
            <a:off x="3294100" y="3338355"/>
            <a:ext cx="2477375" cy="1620696"/>
          </a:xfrm>
          <a:prstGeom prst="rect">
            <a:avLst/>
          </a:prstGeom>
          <a:noFill/>
          <a:ln>
            <a:noFill/>
          </a:ln>
        </p:spPr>
      </p:pic>
      <p:pic>
        <p:nvPicPr>
          <p:cNvPr id="176" name="Google Shape;176;p19"/>
          <p:cNvPicPr preferRelativeResize="0"/>
          <p:nvPr/>
        </p:nvPicPr>
        <p:blipFill>
          <a:blip r:embed="rId9">
            <a:alphaModFix/>
          </a:blip>
          <a:stretch>
            <a:fillRect/>
          </a:stretch>
        </p:blipFill>
        <p:spPr>
          <a:xfrm>
            <a:off x="6269071" y="1515928"/>
            <a:ext cx="2307331" cy="1611000"/>
          </a:xfrm>
          <a:prstGeom prst="rect">
            <a:avLst/>
          </a:prstGeom>
          <a:noFill/>
          <a:ln>
            <a:noFill/>
          </a:ln>
        </p:spPr>
      </p:pic>
      <p:pic>
        <p:nvPicPr>
          <p:cNvPr id="177" name="Google Shape;177;p19"/>
          <p:cNvPicPr preferRelativeResize="0"/>
          <p:nvPr/>
        </p:nvPicPr>
        <p:blipFill>
          <a:blip r:embed="rId10">
            <a:alphaModFix/>
          </a:blip>
          <a:stretch>
            <a:fillRect/>
          </a:stretch>
        </p:blipFill>
        <p:spPr>
          <a:xfrm>
            <a:off x="6260800" y="3315314"/>
            <a:ext cx="2378100" cy="1660416"/>
          </a:xfrm>
          <a:prstGeom prst="rect">
            <a:avLst/>
          </a:prstGeom>
          <a:noFill/>
          <a:ln>
            <a:noFill/>
          </a:ln>
        </p:spPr>
      </p:pic>
      <p:sp>
        <p:nvSpPr>
          <p:cNvPr id="178" name="Google Shape;178;p19"/>
          <p:cNvSpPr txBox="1"/>
          <p:nvPr/>
        </p:nvSpPr>
        <p:spPr>
          <a:xfrm>
            <a:off x="574975" y="872041"/>
            <a:ext cx="16764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Review Stars</a:t>
            </a:r>
            <a:endParaRPr sz="1000">
              <a:solidFill>
                <a:schemeClr val="dk1"/>
              </a:solidFill>
            </a:endParaRPr>
          </a:p>
          <a:p>
            <a:pPr indent="-120650" lvl="0" marL="171450" rtl="0" algn="l">
              <a:lnSpc>
                <a:spcPct val="115000"/>
              </a:lnSpc>
              <a:spcBef>
                <a:spcPts val="0"/>
              </a:spcBef>
              <a:spcAft>
                <a:spcPts val="0"/>
              </a:spcAft>
              <a:buClr>
                <a:schemeClr val="dk1"/>
              </a:buClr>
              <a:buSzPts val="1000"/>
              <a:buChar char="●"/>
            </a:pPr>
            <a:r>
              <a:rPr lang="en" sz="1000">
                <a:solidFill>
                  <a:schemeClr val="dk1"/>
                </a:solidFill>
              </a:rPr>
              <a:t>1-3 Stars: Class 0</a:t>
            </a:r>
            <a:endParaRPr sz="1000">
              <a:solidFill>
                <a:schemeClr val="dk1"/>
              </a:solidFill>
            </a:endParaRPr>
          </a:p>
          <a:p>
            <a:pPr indent="-120650" lvl="0" marL="171450" rtl="0" algn="l">
              <a:lnSpc>
                <a:spcPct val="115000"/>
              </a:lnSpc>
              <a:spcBef>
                <a:spcPts val="0"/>
              </a:spcBef>
              <a:spcAft>
                <a:spcPts val="0"/>
              </a:spcAft>
              <a:buClr>
                <a:schemeClr val="dk1"/>
              </a:buClr>
              <a:buSzPts val="1000"/>
              <a:buChar char="●"/>
            </a:pPr>
            <a:r>
              <a:rPr lang="en" sz="1000">
                <a:solidFill>
                  <a:schemeClr val="dk1"/>
                </a:solidFill>
              </a:rPr>
              <a:t>4-5 Stars: Class 1</a:t>
            </a:r>
            <a:endParaRPr sz="1000">
              <a:solidFill>
                <a:schemeClr val="dk1"/>
              </a:solidFill>
            </a:endParaRPr>
          </a:p>
        </p:txBody>
      </p:sp>
      <p:sp>
        <p:nvSpPr>
          <p:cNvPr id="179" name="Google Shape;179;p19"/>
          <p:cNvSpPr txBox="1"/>
          <p:nvPr/>
        </p:nvSpPr>
        <p:spPr>
          <a:xfrm>
            <a:off x="3505950" y="890282"/>
            <a:ext cx="16764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Useful Reviews</a:t>
            </a:r>
            <a:endParaRPr sz="1000">
              <a:solidFill>
                <a:schemeClr val="dk1"/>
              </a:solidFill>
            </a:endParaRPr>
          </a:p>
          <a:p>
            <a:pPr indent="-120650" lvl="0" marL="171450" rtl="0" algn="l">
              <a:lnSpc>
                <a:spcPct val="115000"/>
              </a:lnSpc>
              <a:spcBef>
                <a:spcPts val="0"/>
              </a:spcBef>
              <a:spcAft>
                <a:spcPts val="0"/>
              </a:spcAft>
              <a:buClr>
                <a:schemeClr val="dk1"/>
              </a:buClr>
              <a:buSzPts val="1000"/>
              <a:buChar char="●"/>
            </a:pPr>
            <a:r>
              <a:rPr lang="en" sz="1000">
                <a:solidFill>
                  <a:schemeClr val="dk1"/>
                </a:solidFill>
              </a:rPr>
              <a:t>0 Tag: Class 0</a:t>
            </a:r>
            <a:endParaRPr sz="1000">
              <a:solidFill>
                <a:schemeClr val="dk1"/>
              </a:solidFill>
            </a:endParaRPr>
          </a:p>
          <a:p>
            <a:pPr indent="-120650" lvl="0" marL="171450" rtl="0" algn="l">
              <a:lnSpc>
                <a:spcPct val="115000"/>
              </a:lnSpc>
              <a:spcBef>
                <a:spcPts val="0"/>
              </a:spcBef>
              <a:spcAft>
                <a:spcPts val="0"/>
              </a:spcAft>
              <a:buClr>
                <a:schemeClr val="dk1"/>
              </a:buClr>
              <a:buSzPts val="1000"/>
              <a:buChar char="●"/>
            </a:pPr>
            <a:r>
              <a:rPr lang="en" sz="1000">
                <a:solidFill>
                  <a:schemeClr val="dk1"/>
                </a:solidFill>
              </a:rPr>
              <a:t>&gt;=1 Tag: Class 1</a:t>
            </a:r>
            <a:endParaRPr sz="1000">
              <a:solidFill>
                <a:schemeClr val="dk1"/>
              </a:solidFill>
            </a:endParaRPr>
          </a:p>
        </p:txBody>
      </p:sp>
      <p:sp>
        <p:nvSpPr>
          <p:cNvPr id="180" name="Google Shape;180;p19"/>
          <p:cNvSpPr txBox="1"/>
          <p:nvPr/>
        </p:nvSpPr>
        <p:spPr>
          <a:xfrm>
            <a:off x="6414525" y="907262"/>
            <a:ext cx="21000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Business Stars</a:t>
            </a:r>
            <a:endParaRPr sz="1000">
              <a:solidFill>
                <a:schemeClr val="dk1"/>
              </a:solidFill>
            </a:endParaRPr>
          </a:p>
          <a:p>
            <a:pPr indent="-120650" lvl="0" marL="171450" rtl="0" algn="l">
              <a:lnSpc>
                <a:spcPct val="115000"/>
              </a:lnSpc>
              <a:spcBef>
                <a:spcPts val="0"/>
              </a:spcBef>
              <a:spcAft>
                <a:spcPts val="0"/>
              </a:spcAft>
              <a:buClr>
                <a:schemeClr val="dk1"/>
              </a:buClr>
              <a:buSzPts val="1000"/>
              <a:buChar char="●"/>
            </a:pPr>
            <a:r>
              <a:rPr lang="en" sz="1000">
                <a:solidFill>
                  <a:schemeClr val="dk1"/>
                </a:solidFill>
              </a:rPr>
              <a:t>&lt;=3 Avg. Stars: Class 0</a:t>
            </a:r>
            <a:endParaRPr sz="1000">
              <a:solidFill>
                <a:schemeClr val="dk1"/>
              </a:solidFill>
            </a:endParaRPr>
          </a:p>
          <a:p>
            <a:pPr indent="-120650" lvl="0" marL="171450" rtl="0" algn="l">
              <a:lnSpc>
                <a:spcPct val="115000"/>
              </a:lnSpc>
              <a:spcBef>
                <a:spcPts val="0"/>
              </a:spcBef>
              <a:spcAft>
                <a:spcPts val="0"/>
              </a:spcAft>
              <a:buClr>
                <a:schemeClr val="dk1"/>
              </a:buClr>
              <a:buSzPts val="1000"/>
              <a:buChar char="●"/>
            </a:pPr>
            <a:r>
              <a:rPr lang="en" sz="1000">
                <a:solidFill>
                  <a:schemeClr val="dk1"/>
                </a:solidFill>
              </a:rPr>
              <a:t>&gt;3 Avg. Stars: Class 1</a:t>
            </a:r>
            <a:endParaRPr sz="1000">
              <a:solidFill>
                <a:schemeClr val="dk1"/>
              </a:solidFill>
            </a:endParaRPr>
          </a:p>
        </p:txBody>
      </p:sp>
      <p:pic>
        <p:nvPicPr>
          <p:cNvPr id="181" name="Google Shape;181;p19"/>
          <p:cNvPicPr preferRelativeResize="0"/>
          <p:nvPr/>
        </p:nvPicPr>
        <p:blipFill>
          <a:blip r:embed="rId11">
            <a:alphaModFix/>
          </a:blip>
          <a:stretch>
            <a:fillRect/>
          </a:stretch>
        </p:blipFill>
        <p:spPr>
          <a:xfrm>
            <a:off x="8151605" y="29966"/>
            <a:ext cx="968861" cy="39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0"/>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188" name="Google Shape;188;p20"/>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Preparation &amp; Feature Engineering</a:t>
            </a:r>
            <a:endParaRPr b="1"/>
          </a:p>
        </p:txBody>
      </p:sp>
      <p:pic>
        <p:nvPicPr>
          <p:cNvPr id="189" name="Google Shape;189;p20"/>
          <p:cNvPicPr preferRelativeResize="0"/>
          <p:nvPr/>
        </p:nvPicPr>
        <p:blipFill>
          <a:blip r:embed="rId4">
            <a:alphaModFix/>
          </a:blip>
          <a:stretch>
            <a:fillRect/>
          </a:stretch>
        </p:blipFill>
        <p:spPr>
          <a:xfrm>
            <a:off x="8151605" y="29966"/>
            <a:ext cx="968861" cy="393600"/>
          </a:xfrm>
          <a:prstGeom prst="rect">
            <a:avLst/>
          </a:prstGeom>
          <a:noFill/>
          <a:ln>
            <a:noFill/>
          </a:ln>
        </p:spPr>
      </p:pic>
      <p:graphicFrame>
        <p:nvGraphicFramePr>
          <p:cNvPr id="190" name="Google Shape;190;p20"/>
          <p:cNvGraphicFramePr/>
          <p:nvPr/>
        </p:nvGraphicFramePr>
        <p:xfrm>
          <a:off x="265850" y="919610"/>
          <a:ext cx="3000000" cy="3000000"/>
        </p:xfrm>
        <a:graphic>
          <a:graphicData uri="http://schemas.openxmlformats.org/drawingml/2006/table">
            <a:tbl>
              <a:tblPr>
                <a:noFill/>
                <a:tableStyleId>{91CC8A5A-9830-407A-AC3A-175AD4E66F5B}</a:tableStyleId>
              </a:tblPr>
              <a:tblGrid>
                <a:gridCol w="1540600"/>
                <a:gridCol w="985825"/>
                <a:gridCol w="3147200"/>
                <a:gridCol w="2800475"/>
              </a:tblGrid>
              <a:tr h="242150">
                <a:tc>
                  <a:txBody>
                    <a:bodyPr/>
                    <a:lstStyle/>
                    <a:p>
                      <a:pPr indent="0" lvl="0" marL="0" rtl="0" algn="ctr">
                        <a:spcBef>
                          <a:spcPts val="0"/>
                        </a:spcBef>
                        <a:spcAft>
                          <a:spcPts val="0"/>
                        </a:spcAft>
                        <a:buNone/>
                      </a:pPr>
                      <a:r>
                        <a:rPr b="1" lang="en" sz="1100">
                          <a:solidFill>
                            <a:schemeClr val="lt1"/>
                          </a:solidFill>
                        </a:rPr>
                        <a:t>Variable</a:t>
                      </a:r>
                      <a:endParaRPr b="1" sz="11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100">
                          <a:solidFill>
                            <a:schemeClr val="lt1"/>
                          </a:solidFill>
                        </a:rPr>
                        <a:t>Type</a:t>
                      </a:r>
                      <a:endParaRPr b="1" sz="11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100">
                          <a:solidFill>
                            <a:schemeClr val="lt1"/>
                          </a:solidFill>
                        </a:rPr>
                        <a:t>Description</a:t>
                      </a:r>
                      <a:endParaRPr b="1" sz="11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100">
                          <a:solidFill>
                            <a:schemeClr val="lt1"/>
                          </a:solidFill>
                        </a:rPr>
                        <a:t>Treatment</a:t>
                      </a:r>
                      <a:endParaRPr b="1" sz="1100">
                        <a:solidFill>
                          <a:schemeClr val="lt1"/>
                        </a:solidFill>
                      </a:endParaRPr>
                    </a:p>
                  </a:txBody>
                  <a:tcPr marT="91425" marB="91425" marR="91425" marL="91425">
                    <a:solidFill>
                      <a:srgbClr val="CC0000"/>
                    </a:solidFill>
                  </a:tcPr>
                </a:tc>
              </a:tr>
              <a:tr h="242150">
                <a:tc>
                  <a:txBody>
                    <a:bodyPr/>
                    <a:lstStyle/>
                    <a:p>
                      <a:pPr indent="0" lvl="0" marL="0" rtl="0" algn="l">
                        <a:spcBef>
                          <a:spcPts val="0"/>
                        </a:spcBef>
                        <a:spcAft>
                          <a:spcPts val="0"/>
                        </a:spcAft>
                        <a:buNone/>
                      </a:pPr>
                      <a:r>
                        <a:rPr lang="en" sz="1100"/>
                        <a:t>Cool, Funny, Useful</a:t>
                      </a:r>
                      <a:endParaRPr sz="1100"/>
                    </a:p>
                  </a:txBody>
                  <a:tcPr marT="91425" marB="91425" marR="91425" marL="91425"/>
                </a:tc>
                <a:tc>
                  <a:txBody>
                    <a:bodyPr/>
                    <a:lstStyle/>
                    <a:p>
                      <a:pPr indent="0" lvl="0" marL="0" rtl="0" algn="l">
                        <a:spcBef>
                          <a:spcPts val="0"/>
                        </a:spcBef>
                        <a:spcAft>
                          <a:spcPts val="0"/>
                        </a:spcAft>
                        <a:buNone/>
                      </a:pPr>
                      <a:r>
                        <a:rPr lang="en" sz="1100"/>
                        <a:t>Integer</a:t>
                      </a:r>
                      <a:endParaRPr sz="1100"/>
                    </a:p>
                  </a:txBody>
                  <a:tcPr marT="91425" marB="91425" marR="91425" marL="91425"/>
                </a:tc>
                <a:tc>
                  <a:txBody>
                    <a:bodyPr/>
                    <a:lstStyle/>
                    <a:p>
                      <a:pPr indent="0" lvl="0" marL="0" rtl="0" algn="l">
                        <a:spcBef>
                          <a:spcPts val="0"/>
                        </a:spcBef>
                        <a:spcAft>
                          <a:spcPts val="0"/>
                        </a:spcAft>
                        <a:buNone/>
                      </a:pPr>
                      <a:r>
                        <a:rPr lang="en" sz="1100"/>
                        <a:t>Number of useful votes/tags received</a:t>
                      </a:r>
                      <a:endParaRPr sz="1100"/>
                    </a:p>
                  </a:txBody>
                  <a:tcPr marT="91425" marB="91425" marR="91425" marL="91425"/>
                </a:tc>
                <a:tc>
                  <a:txBody>
                    <a:bodyPr/>
                    <a:lstStyle/>
                    <a:p>
                      <a:pPr indent="0" lvl="0" marL="0" rtl="0" algn="l">
                        <a:spcBef>
                          <a:spcPts val="0"/>
                        </a:spcBef>
                        <a:spcAft>
                          <a:spcPts val="0"/>
                        </a:spcAft>
                        <a:buNone/>
                      </a:pPr>
                      <a:r>
                        <a:rPr lang="en" sz="1100"/>
                        <a:t>Used as-is</a:t>
                      </a:r>
                      <a:endParaRPr sz="1100"/>
                    </a:p>
                  </a:txBody>
                  <a:tcPr marT="91425" marB="91425" marR="91425" marL="91425"/>
                </a:tc>
              </a:tr>
              <a:tr h="242150">
                <a:tc>
                  <a:txBody>
                    <a:bodyPr/>
                    <a:lstStyle/>
                    <a:p>
                      <a:pPr indent="0" lvl="0" marL="0" rtl="0" algn="l">
                        <a:spcBef>
                          <a:spcPts val="0"/>
                        </a:spcBef>
                        <a:spcAft>
                          <a:spcPts val="0"/>
                        </a:spcAft>
                        <a:buNone/>
                      </a:pPr>
                      <a:r>
                        <a:rPr lang="en" sz="1100"/>
                        <a:t>Text</a:t>
                      </a:r>
                      <a:endParaRPr sz="1100"/>
                    </a:p>
                  </a:txBody>
                  <a:tcPr marT="91425" marB="91425" marR="91425" marL="91425"/>
                </a:tc>
                <a:tc>
                  <a:txBody>
                    <a:bodyPr/>
                    <a:lstStyle/>
                    <a:p>
                      <a:pPr indent="0" lvl="0" marL="0" rtl="0" algn="l">
                        <a:spcBef>
                          <a:spcPts val="0"/>
                        </a:spcBef>
                        <a:spcAft>
                          <a:spcPts val="0"/>
                        </a:spcAft>
                        <a:buNone/>
                      </a:pPr>
                      <a:r>
                        <a:rPr lang="en" sz="1100"/>
                        <a:t>String</a:t>
                      </a:r>
                      <a:endParaRPr sz="1100"/>
                    </a:p>
                  </a:txBody>
                  <a:tcPr marT="91425" marB="91425" marR="91425" marL="91425"/>
                </a:tc>
                <a:tc>
                  <a:txBody>
                    <a:bodyPr/>
                    <a:lstStyle/>
                    <a:p>
                      <a:pPr indent="0" lvl="0" marL="0" rtl="0" algn="l">
                        <a:spcBef>
                          <a:spcPts val="0"/>
                        </a:spcBef>
                        <a:spcAft>
                          <a:spcPts val="0"/>
                        </a:spcAft>
                        <a:buNone/>
                      </a:pPr>
                      <a:r>
                        <a:rPr lang="en" sz="1100"/>
                        <a:t>The review details, verbatim</a:t>
                      </a:r>
                      <a:endParaRPr sz="1100"/>
                    </a:p>
                  </a:txBody>
                  <a:tcPr marT="91425" marB="91425" marR="91425" marL="91425"/>
                </a:tc>
                <a:tc>
                  <a:txBody>
                    <a:bodyPr/>
                    <a:lstStyle/>
                    <a:p>
                      <a:pPr indent="0" lvl="0" marL="0" rtl="0" algn="l">
                        <a:spcBef>
                          <a:spcPts val="0"/>
                        </a:spcBef>
                        <a:spcAft>
                          <a:spcPts val="0"/>
                        </a:spcAft>
                        <a:buNone/>
                      </a:pPr>
                      <a:r>
                        <a:rPr lang="en" sz="1100"/>
                        <a:t>Tokenized, vectorized using NLP</a:t>
                      </a:r>
                      <a:endParaRPr sz="1100"/>
                    </a:p>
                  </a:txBody>
                  <a:tcPr marT="91425" marB="91425" marR="91425" marL="91425"/>
                </a:tc>
              </a:tr>
              <a:tr h="242150">
                <a:tc>
                  <a:txBody>
                    <a:bodyPr/>
                    <a:lstStyle/>
                    <a:p>
                      <a:pPr indent="0" lvl="0" marL="0" rtl="0" algn="l">
                        <a:spcBef>
                          <a:spcPts val="0"/>
                        </a:spcBef>
                        <a:spcAft>
                          <a:spcPts val="0"/>
                        </a:spcAft>
                        <a:buNone/>
                      </a:pPr>
                      <a:r>
                        <a:rPr lang="en" sz="1100"/>
                        <a:t>Date</a:t>
                      </a:r>
                      <a:endParaRPr sz="1100"/>
                    </a:p>
                  </a:txBody>
                  <a:tcPr marT="91425" marB="91425" marR="91425" marL="91425"/>
                </a:tc>
                <a:tc>
                  <a:txBody>
                    <a:bodyPr/>
                    <a:lstStyle/>
                    <a:p>
                      <a:pPr indent="0" lvl="0" marL="0" rtl="0" algn="l">
                        <a:spcBef>
                          <a:spcPts val="0"/>
                        </a:spcBef>
                        <a:spcAft>
                          <a:spcPts val="0"/>
                        </a:spcAft>
                        <a:buNone/>
                      </a:pPr>
                      <a:r>
                        <a:rPr lang="en" sz="1100"/>
                        <a:t>String</a:t>
                      </a:r>
                      <a:endParaRPr sz="1100"/>
                    </a:p>
                  </a:txBody>
                  <a:tcPr marT="91425" marB="91425" marR="91425" marL="91425"/>
                </a:tc>
                <a:tc>
                  <a:txBody>
                    <a:bodyPr/>
                    <a:lstStyle/>
                    <a:p>
                      <a:pPr indent="0" lvl="0" marL="0" rtl="0" algn="l">
                        <a:spcBef>
                          <a:spcPts val="0"/>
                        </a:spcBef>
                        <a:spcAft>
                          <a:spcPts val="0"/>
                        </a:spcAft>
                        <a:buNone/>
                      </a:pPr>
                      <a:r>
                        <a:rPr lang="en" sz="1100"/>
                        <a:t>Date in which the review is posted</a:t>
                      </a:r>
                      <a:endParaRPr sz="1100"/>
                    </a:p>
                  </a:txBody>
                  <a:tcPr marT="91425" marB="91425" marR="91425" marL="91425"/>
                </a:tc>
                <a:tc>
                  <a:txBody>
                    <a:bodyPr/>
                    <a:lstStyle/>
                    <a:p>
                      <a:pPr indent="0" lvl="0" marL="0" rtl="0" algn="l">
                        <a:spcBef>
                          <a:spcPts val="0"/>
                        </a:spcBef>
                        <a:spcAft>
                          <a:spcPts val="0"/>
                        </a:spcAft>
                        <a:buNone/>
                      </a:pPr>
                      <a:r>
                        <a:rPr lang="en" sz="1100"/>
                        <a:t>Change to timestamp, used to calculate years_gap (membership duration)</a:t>
                      </a:r>
                      <a:endParaRPr sz="1100"/>
                    </a:p>
                  </a:txBody>
                  <a:tcPr marT="91425" marB="91425" marR="91425" marL="91425"/>
                </a:tc>
              </a:tr>
            </a:tbl>
          </a:graphicData>
        </a:graphic>
      </p:graphicFrame>
      <p:graphicFrame>
        <p:nvGraphicFramePr>
          <p:cNvPr id="191" name="Google Shape;191;p20"/>
          <p:cNvGraphicFramePr/>
          <p:nvPr/>
        </p:nvGraphicFramePr>
        <p:xfrm>
          <a:off x="265850" y="2596010"/>
          <a:ext cx="3000000" cy="3000000"/>
        </p:xfrm>
        <a:graphic>
          <a:graphicData uri="http://schemas.openxmlformats.org/drawingml/2006/table">
            <a:tbl>
              <a:tblPr>
                <a:noFill/>
                <a:tableStyleId>{91CC8A5A-9830-407A-AC3A-175AD4E66F5B}</a:tableStyleId>
              </a:tblPr>
              <a:tblGrid>
                <a:gridCol w="1540600"/>
                <a:gridCol w="985825"/>
                <a:gridCol w="3147200"/>
                <a:gridCol w="2800475"/>
              </a:tblGrid>
              <a:tr h="242150">
                <a:tc>
                  <a:txBody>
                    <a:bodyPr/>
                    <a:lstStyle/>
                    <a:p>
                      <a:pPr indent="0" lvl="0" marL="0" rtl="0" algn="ctr">
                        <a:spcBef>
                          <a:spcPts val="0"/>
                        </a:spcBef>
                        <a:spcAft>
                          <a:spcPts val="0"/>
                        </a:spcAft>
                        <a:buNone/>
                      </a:pPr>
                      <a:r>
                        <a:rPr b="1" lang="en" sz="1100">
                          <a:solidFill>
                            <a:schemeClr val="lt1"/>
                          </a:solidFill>
                        </a:rPr>
                        <a:t>Variable</a:t>
                      </a:r>
                      <a:endParaRPr b="1" sz="11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100">
                          <a:solidFill>
                            <a:schemeClr val="lt1"/>
                          </a:solidFill>
                        </a:rPr>
                        <a:t>Type</a:t>
                      </a:r>
                      <a:endParaRPr b="1" sz="11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100">
                          <a:solidFill>
                            <a:schemeClr val="lt1"/>
                          </a:solidFill>
                        </a:rPr>
                        <a:t>Description</a:t>
                      </a:r>
                      <a:endParaRPr b="1" sz="11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100">
                          <a:solidFill>
                            <a:schemeClr val="lt1"/>
                          </a:solidFill>
                        </a:rPr>
                        <a:t>Treatment</a:t>
                      </a:r>
                      <a:endParaRPr b="1" sz="1100">
                        <a:solidFill>
                          <a:schemeClr val="lt1"/>
                        </a:solidFill>
                      </a:endParaRPr>
                    </a:p>
                  </a:txBody>
                  <a:tcPr marT="91425" marB="91425" marR="91425" marL="91425">
                    <a:solidFill>
                      <a:srgbClr val="CC0000"/>
                    </a:solidFill>
                  </a:tcPr>
                </a:tc>
              </a:tr>
              <a:tr h="242150">
                <a:tc>
                  <a:txBody>
                    <a:bodyPr/>
                    <a:lstStyle/>
                    <a:p>
                      <a:pPr indent="0" lvl="0" marL="0" rtl="0" algn="l">
                        <a:spcBef>
                          <a:spcPts val="0"/>
                        </a:spcBef>
                        <a:spcAft>
                          <a:spcPts val="0"/>
                        </a:spcAft>
                        <a:buNone/>
                      </a:pPr>
                      <a:r>
                        <a:rPr lang="en" sz="1100"/>
                        <a:t>Review_count</a:t>
                      </a:r>
                      <a:endParaRPr sz="1100"/>
                    </a:p>
                  </a:txBody>
                  <a:tcPr marT="91425" marB="91425" marR="91425" marL="91425"/>
                </a:tc>
                <a:tc>
                  <a:txBody>
                    <a:bodyPr/>
                    <a:lstStyle/>
                    <a:p>
                      <a:pPr indent="0" lvl="0" marL="0" rtl="0" algn="l">
                        <a:spcBef>
                          <a:spcPts val="0"/>
                        </a:spcBef>
                        <a:spcAft>
                          <a:spcPts val="0"/>
                        </a:spcAft>
                        <a:buNone/>
                      </a:pPr>
                      <a:r>
                        <a:rPr lang="en" sz="1100"/>
                        <a:t>Integer</a:t>
                      </a:r>
                      <a:endParaRPr sz="1100"/>
                    </a:p>
                  </a:txBody>
                  <a:tcPr marT="91425" marB="91425" marR="91425" marL="91425"/>
                </a:tc>
                <a:tc>
                  <a:txBody>
                    <a:bodyPr/>
                    <a:lstStyle/>
                    <a:p>
                      <a:pPr indent="0" lvl="0" marL="0" rtl="0" algn="l">
                        <a:spcBef>
                          <a:spcPts val="0"/>
                        </a:spcBef>
                        <a:spcAft>
                          <a:spcPts val="0"/>
                        </a:spcAft>
                        <a:buNone/>
                      </a:pPr>
                      <a:r>
                        <a:rPr lang="en" sz="1100"/>
                        <a:t>Number of reviews received</a:t>
                      </a:r>
                      <a:endParaRPr sz="1100"/>
                    </a:p>
                  </a:txBody>
                  <a:tcPr marT="91425" marB="91425" marR="91425" marL="91425"/>
                </a:tc>
                <a:tc>
                  <a:txBody>
                    <a:bodyPr/>
                    <a:lstStyle/>
                    <a:p>
                      <a:pPr indent="0" lvl="0" marL="0" rtl="0" algn="l">
                        <a:spcBef>
                          <a:spcPts val="0"/>
                        </a:spcBef>
                        <a:spcAft>
                          <a:spcPts val="0"/>
                        </a:spcAft>
                        <a:buNone/>
                      </a:pPr>
                      <a:r>
                        <a:rPr lang="en" sz="1100"/>
                        <a:t>Used as-is</a:t>
                      </a:r>
                      <a:endParaRPr sz="1100"/>
                    </a:p>
                  </a:txBody>
                  <a:tcPr marT="91425" marB="91425" marR="91425" marL="91425"/>
                </a:tc>
              </a:tr>
              <a:tr h="242150">
                <a:tc>
                  <a:txBody>
                    <a:bodyPr/>
                    <a:lstStyle/>
                    <a:p>
                      <a:pPr indent="0" lvl="0" marL="0" rtl="0" algn="l">
                        <a:spcBef>
                          <a:spcPts val="0"/>
                        </a:spcBef>
                        <a:spcAft>
                          <a:spcPts val="0"/>
                        </a:spcAft>
                        <a:buNone/>
                      </a:pPr>
                      <a:r>
                        <a:rPr lang="en" sz="1100"/>
                        <a:t>Categories</a:t>
                      </a:r>
                      <a:endParaRPr sz="1100"/>
                    </a:p>
                  </a:txBody>
                  <a:tcPr marT="91425" marB="91425" marR="91425" marL="91425"/>
                </a:tc>
                <a:tc>
                  <a:txBody>
                    <a:bodyPr/>
                    <a:lstStyle/>
                    <a:p>
                      <a:pPr indent="0" lvl="0" marL="0" rtl="0" algn="l">
                        <a:spcBef>
                          <a:spcPts val="0"/>
                        </a:spcBef>
                        <a:spcAft>
                          <a:spcPts val="0"/>
                        </a:spcAft>
                        <a:buNone/>
                      </a:pPr>
                      <a:r>
                        <a:rPr lang="en" sz="1100"/>
                        <a:t>Array</a:t>
                      </a:r>
                      <a:endParaRPr sz="1100"/>
                    </a:p>
                  </a:txBody>
                  <a:tcPr marT="91425" marB="91425" marR="91425" marL="91425"/>
                </a:tc>
                <a:tc>
                  <a:txBody>
                    <a:bodyPr/>
                    <a:lstStyle/>
                    <a:p>
                      <a:pPr indent="0" lvl="0" marL="0" rtl="0" algn="l">
                        <a:spcBef>
                          <a:spcPts val="0"/>
                        </a:spcBef>
                        <a:spcAft>
                          <a:spcPts val="0"/>
                        </a:spcAft>
                        <a:buNone/>
                      </a:pPr>
                      <a:r>
                        <a:rPr lang="en" sz="1100"/>
                        <a:t>Array of strings of business categories</a:t>
                      </a:r>
                      <a:endParaRPr sz="1100"/>
                    </a:p>
                  </a:txBody>
                  <a:tcPr marT="91425" marB="91425" marR="91425" marL="91425"/>
                </a:tc>
                <a:tc>
                  <a:txBody>
                    <a:bodyPr/>
                    <a:lstStyle/>
                    <a:p>
                      <a:pPr indent="0" lvl="0" marL="0" rtl="0" algn="l">
                        <a:spcBef>
                          <a:spcPts val="0"/>
                        </a:spcBef>
                        <a:spcAft>
                          <a:spcPts val="0"/>
                        </a:spcAft>
                        <a:buNone/>
                      </a:pPr>
                      <a:r>
                        <a:rPr lang="en" sz="1100"/>
                        <a:t>Used as a filter to select “Restaurants”</a:t>
                      </a:r>
                      <a:endParaRPr sz="1100"/>
                    </a:p>
                  </a:txBody>
                  <a:tcPr marT="91425" marB="91425" marR="91425" marL="91425"/>
                </a:tc>
              </a:tr>
              <a:tr h="242150">
                <a:tc>
                  <a:txBody>
                    <a:bodyPr/>
                    <a:lstStyle/>
                    <a:p>
                      <a:pPr indent="0" lvl="0" marL="0" rtl="0" algn="l">
                        <a:spcBef>
                          <a:spcPts val="0"/>
                        </a:spcBef>
                        <a:spcAft>
                          <a:spcPts val="0"/>
                        </a:spcAft>
                        <a:buNone/>
                      </a:pPr>
                      <a:r>
                        <a:rPr lang="en" sz="1100"/>
                        <a:t>State, City</a:t>
                      </a:r>
                      <a:endParaRPr sz="1100"/>
                    </a:p>
                  </a:txBody>
                  <a:tcPr marT="91425" marB="91425" marR="91425" marL="91425"/>
                </a:tc>
                <a:tc>
                  <a:txBody>
                    <a:bodyPr/>
                    <a:lstStyle/>
                    <a:p>
                      <a:pPr indent="0" lvl="0" marL="0" rtl="0" algn="l">
                        <a:spcBef>
                          <a:spcPts val="0"/>
                        </a:spcBef>
                        <a:spcAft>
                          <a:spcPts val="0"/>
                        </a:spcAft>
                        <a:buNone/>
                      </a:pPr>
                      <a:r>
                        <a:rPr lang="en" sz="1100"/>
                        <a:t>String</a:t>
                      </a:r>
                      <a:endParaRPr sz="1100"/>
                    </a:p>
                  </a:txBody>
                  <a:tcPr marT="91425" marB="91425" marR="91425" marL="91425"/>
                </a:tc>
                <a:tc>
                  <a:txBody>
                    <a:bodyPr/>
                    <a:lstStyle/>
                    <a:p>
                      <a:pPr indent="0" lvl="0" marL="0" rtl="0" algn="l">
                        <a:spcBef>
                          <a:spcPts val="0"/>
                        </a:spcBef>
                        <a:spcAft>
                          <a:spcPts val="0"/>
                        </a:spcAft>
                        <a:buNone/>
                      </a:pPr>
                      <a:r>
                        <a:rPr lang="en" sz="1100"/>
                        <a:t>State and city where the business resides</a:t>
                      </a:r>
                      <a:endParaRPr sz="1100"/>
                    </a:p>
                  </a:txBody>
                  <a:tcPr marT="91425" marB="91425" marR="91425" marL="91425"/>
                </a:tc>
                <a:tc>
                  <a:txBody>
                    <a:bodyPr/>
                    <a:lstStyle/>
                    <a:p>
                      <a:pPr indent="0" lvl="0" marL="0" rtl="0" algn="l">
                        <a:spcBef>
                          <a:spcPts val="0"/>
                        </a:spcBef>
                        <a:spcAft>
                          <a:spcPts val="0"/>
                        </a:spcAft>
                        <a:buNone/>
                      </a:pPr>
                      <a:r>
                        <a:rPr lang="en" sz="1100"/>
                        <a:t>Used as filter</a:t>
                      </a:r>
                      <a:endParaRPr sz="1100"/>
                    </a:p>
                  </a:txBody>
                  <a:tcPr marT="91425" marB="91425" marR="91425" marL="91425"/>
                </a:tc>
              </a:tr>
              <a:tr h="242150">
                <a:tc>
                  <a:txBody>
                    <a:bodyPr/>
                    <a:lstStyle/>
                    <a:p>
                      <a:pPr indent="0" lvl="0" marL="0" rtl="0" algn="l">
                        <a:spcBef>
                          <a:spcPts val="0"/>
                        </a:spcBef>
                        <a:spcAft>
                          <a:spcPts val="0"/>
                        </a:spcAft>
                        <a:buNone/>
                      </a:pPr>
                      <a:r>
                        <a:rPr lang="en" sz="1100"/>
                        <a:t>Latitude, Longitude</a:t>
                      </a:r>
                      <a:endParaRPr sz="1100"/>
                    </a:p>
                  </a:txBody>
                  <a:tcPr marT="91425" marB="91425" marR="91425" marL="91425"/>
                </a:tc>
                <a:tc>
                  <a:txBody>
                    <a:bodyPr/>
                    <a:lstStyle/>
                    <a:p>
                      <a:pPr indent="0" lvl="0" marL="0" rtl="0" algn="l">
                        <a:spcBef>
                          <a:spcPts val="0"/>
                        </a:spcBef>
                        <a:spcAft>
                          <a:spcPts val="0"/>
                        </a:spcAft>
                        <a:buNone/>
                      </a:pPr>
                      <a:r>
                        <a:rPr lang="en" sz="1100"/>
                        <a:t>Float</a:t>
                      </a:r>
                      <a:endParaRPr sz="1100"/>
                    </a:p>
                  </a:txBody>
                  <a:tcPr marT="91425" marB="91425" marR="91425" marL="91425"/>
                </a:tc>
                <a:tc>
                  <a:txBody>
                    <a:bodyPr/>
                    <a:lstStyle/>
                    <a:p>
                      <a:pPr indent="0" lvl="0" marL="0" rtl="0" algn="l">
                        <a:spcBef>
                          <a:spcPts val="0"/>
                        </a:spcBef>
                        <a:spcAft>
                          <a:spcPts val="0"/>
                        </a:spcAft>
                        <a:buNone/>
                      </a:pPr>
                      <a:r>
                        <a:rPr lang="en" sz="1100"/>
                        <a:t>Geo location</a:t>
                      </a:r>
                      <a:endParaRPr sz="1100"/>
                    </a:p>
                  </a:txBody>
                  <a:tcPr marT="91425" marB="91425" marR="91425" marL="91425"/>
                </a:tc>
                <a:tc>
                  <a:txBody>
                    <a:bodyPr/>
                    <a:lstStyle/>
                    <a:p>
                      <a:pPr indent="0" lvl="0" marL="0" rtl="0" algn="l">
                        <a:spcBef>
                          <a:spcPts val="0"/>
                        </a:spcBef>
                        <a:spcAft>
                          <a:spcPts val="0"/>
                        </a:spcAft>
                        <a:buNone/>
                      </a:pPr>
                      <a:r>
                        <a:rPr lang="en" sz="1100"/>
                        <a:t>Used as-is</a:t>
                      </a:r>
                      <a:endParaRPr sz="1100"/>
                    </a:p>
                  </a:txBody>
                  <a:tcPr marT="91425" marB="91425" marR="91425" marL="91425"/>
                </a:tc>
              </a:tr>
              <a:tr h="242150">
                <a:tc>
                  <a:txBody>
                    <a:bodyPr/>
                    <a:lstStyle/>
                    <a:p>
                      <a:pPr indent="0" lvl="0" marL="0" rtl="0" algn="l">
                        <a:spcBef>
                          <a:spcPts val="0"/>
                        </a:spcBef>
                        <a:spcAft>
                          <a:spcPts val="0"/>
                        </a:spcAft>
                        <a:buNone/>
                      </a:pPr>
                      <a:r>
                        <a:rPr lang="en" sz="1100">
                          <a:solidFill>
                            <a:schemeClr val="dk1"/>
                          </a:solidFill>
                        </a:rPr>
                        <a:t>39 attributes, with nested columns</a:t>
                      </a:r>
                      <a:endParaRPr sz="1100"/>
                    </a:p>
                  </a:txBody>
                  <a:tcPr marT="91425" marB="91425" marR="91425" marL="91425"/>
                </a:tc>
                <a:tc>
                  <a:txBody>
                    <a:bodyPr/>
                    <a:lstStyle/>
                    <a:p>
                      <a:pPr indent="0" lvl="0" marL="0" rtl="0" algn="l">
                        <a:spcBef>
                          <a:spcPts val="0"/>
                        </a:spcBef>
                        <a:spcAft>
                          <a:spcPts val="0"/>
                        </a:spcAft>
                        <a:buNone/>
                      </a:pPr>
                      <a:r>
                        <a:rPr lang="en" sz="1100"/>
                        <a:t>String</a:t>
                      </a:r>
                      <a:endParaRPr sz="11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Nested strings of multiple attributes of the business</a:t>
                      </a:r>
                      <a:endParaRPr sz="1100"/>
                    </a:p>
                  </a:txBody>
                  <a:tcPr marT="91425" marB="91425" marR="91425" marL="91425"/>
                </a:tc>
                <a:tc>
                  <a:txBody>
                    <a:bodyPr/>
                    <a:lstStyle/>
                    <a:p>
                      <a:pPr indent="0" lvl="0" marL="0" rtl="0" algn="l">
                        <a:spcBef>
                          <a:spcPts val="0"/>
                        </a:spcBef>
                        <a:spcAft>
                          <a:spcPts val="0"/>
                        </a:spcAft>
                        <a:buNone/>
                      </a:pPr>
                      <a:r>
                        <a:rPr lang="en" sz="1100"/>
                        <a:t>Unnested, counted non-nulls and sum up as new integer variable</a:t>
                      </a:r>
                      <a:endParaRPr sz="1100"/>
                    </a:p>
                  </a:txBody>
                  <a:tcPr marT="91425" marB="91425" marR="91425" marL="91425"/>
                </a:tc>
              </a:tr>
            </a:tbl>
          </a:graphicData>
        </a:graphic>
      </p:graphicFrame>
      <p:sp>
        <p:nvSpPr>
          <p:cNvPr id="192" name="Google Shape;192;p20"/>
          <p:cNvSpPr/>
          <p:nvPr/>
        </p:nvSpPr>
        <p:spPr>
          <a:xfrm>
            <a:off x="265850" y="543550"/>
            <a:ext cx="8474100" cy="2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Other Relevant Variables &amp; Predictors</a:t>
            </a:r>
            <a:endParaRPr sz="1200"/>
          </a:p>
        </p:txBody>
      </p:sp>
      <p:sp>
        <p:nvSpPr>
          <p:cNvPr id="193" name="Google Shape;193;p20"/>
          <p:cNvSpPr txBox="1"/>
          <p:nvPr/>
        </p:nvSpPr>
        <p:spPr>
          <a:xfrm rot="-5401668">
            <a:off x="-468112" y="1762825"/>
            <a:ext cx="1236600" cy="2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rPr>
              <a:t>Review Table</a:t>
            </a:r>
            <a:endParaRPr b="1" sz="1000">
              <a:solidFill>
                <a:schemeClr val="dk1"/>
              </a:solidFill>
            </a:endParaRPr>
          </a:p>
        </p:txBody>
      </p:sp>
      <p:sp>
        <p:nvSpPr>
          <p:cNvPr id="194" name="Google Shape;194;p20"/>
          <p:cNvSpPr txBox="1"/>
          <p:nvPr/>
        </p:nvSpPr>
        <p:spPr>
          <a:xfrm rot="-5401668">
            <a:off x="-468112" y="3718350"/>
            <a:ext cx="1236600" cy="2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rPr>
              <a:t>Business Table</a:t>
            </a:r>
            <a:endParaRPr b="1" sz="1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p:nvPr/>
        </p:nvSpPr>
        <p:spPr>
          <a:xfrm>
            <a:off x="265850" y="543550"/>
            <a:ext cx="8474100" cy="2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Other R</a:t>
            </a:r>
            <a:r>
              <a:rPr b="1" lang="en" sz="1200"/>
              <a:t>elevant Variables &amp; Predictors</a:t>
            </a:r>
            <a:endParaRPr sz="1200"/>
          </a:p>
        </p:txBody>
      </p:sp>
      <p:sp>
        <p:nvSpPr>
          <p:cNvPr id="200" name="Google Shape;20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21"/>
          <p:cNvPicPr preferRelativeResize="0"/>
          <p:nvPr/>
        </p:nvPicPr>
        <p:blipFill rotWithShape="1">
          <a:blip r:embed="rId3">
            <a:alphaModFix/>
          </a:blip>
          <a:srcRect b="79939" l="42081" r="49698" t="15714"/>
          <a:stretch/>
        </p:blipFill>
        <p:spPr>
          <a:xfrm>
            <a:off x="0" y="4992600"/>
            <a:ext cx="7519200" cy="150900"/>
          </a:xfrm>
          <a:prstGeom prst="rect">
            <a:avLst/>
          </a:prstGeom>
          <a:noFill/>
          <a:ln>
            <a:noFill/>
          </a:ln>
        </p:spPr>
      </p:pic>
      <p:sp>
        <p:nvSpPr>
          <p:cNvPr id="202" name="Google Shape;202;p21"/>
          <p:cNvSpPr txBox="1"/>
          <p:nvPr>
            <p:ph type="title"/>
          </p:nvPr>
        </p:nvSpPr>
        <p:spPr>
          <a:xfrm>
            <a:off x="159300" y="64025"/>
            <a:ext cx="70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Preparation &amp; Feature Engineering</a:t>
            </a:r>
            <a:endParaRPr b="1"/>
          </a:p>
        </p:txBody>
      </p:sp>
      <p:pic>
        <p:nvPicPr>
          <p:cNvPr id="203" name="Google Shape;203;p21"/>
          <p:cNvPicPr preferRelativeResize="0"/>
          <p:nvPr/>
        </p:nvPicPr>
        <p:blipFill>
          <a:blip r:embed="rId4">
            <a:alphaModFix/>
          </a:blip>
          <a:stretch>
            <a:fillRect/>
          </a:stretch>
        </p:blipFill>
        <p:spPr>
          <a:xfrm>
            <a:off x="8151605" y="29966"/>
            <a:ext cx="968861" cy="393600"/>
          </a:xfrm>
          <a:prstGeom prst="rect">
            <a:avLst/>
          </a:prstGeom>
          <a:noFill/>
          <a:ln>
            <a:noFill/>
          </a:ln>
        </p:spPr>
      </p:pic>
      <p:graphicFrame>
        <p:nvGraphicFramePr>
          <p:cNvPr id="204" name="Google Shape;204;p21"/>
          <p:cNvGraphicFramePr/>
          <p:nvPr/>
        </p:nvGraphicFramePr>
        <p:xfrm>
          <a:off x="265850" y="873377"/>
          <a:ext cx="3000000" cy="3000000"/>
        </p:xfrm>
        <a:graphic>
          <a:graphicData uri="http://schemas.openxmlformats.org/drawingml/2006/table">
            <a:tbl>
              <a:tblPr>
                <a:noFill/>
                <a:tableStyleId>{91CC8A5A-9830-407A-AC3A-175AD4E66F5B}</a:tableStyleId>
              </a:tblPr>
              <a:tblGrid>
                <a:gridCol w="1887350"/>
                <a:gridCol w="639075"/>
                <a:gridCol w="3493975"/>
                <a:gridCol w="2453700"/>
              </a:tblGrid>
              <a:tr h="291750">
                <a:tc>
                  <a:txBody>
                    <a:bodyPr/>
                    <a:lstStyle/>
                    <a:p>
                      <a:pPr indent="0" lvl="0" marL="0" rtl="0" algn="ctr">
                        <a:spcBef>
                          <a:spcPts val="0"/>
                        </a:spcBef>
                        <a:spcAft>
                          <a:spcPts val="0"/>
                        </a:spcAft>
                        <a:buNone/>
                      </a:pPr>
                      <a:r>
                        <a:rPr b="1" lang="en" sz="1000">
                          <a:solidFill>
                            <a:schemeClr val="lt1"/>
                          </a:solidFill>
                        </a:rPr>
                        <a:t>Variable</a:t>
                      </a:r>
                      <a:endParaRPr b="1" sz="10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000">
                          <a:solidFill>
                            <a:schemeClr val="lt1"/>
                          </a:solidFill>
                        </a:rPr>
                        <a:t>Type</a:t>
                      </a:r>
                      <a:endParaRPr b="1" sz="10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000">
                          <a:solidFill>
                            <a:schemeClr val="lt1"/>
                          </a:solidFill>
                        </a:rPr>
                        <a:t>Description</a:t>
                      </a:r>
                      <a:endParaRPr b="1" sz="10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000">
                          <a:solidFill>
                            <a:schemeClr val="lt1"/>
                          </a:solidFill>
                        </a:rPr>
                        <a:t>Treatment</a:t>
                      </a:r>
                      <a:endParaRPr b="1" sz="1000">
                        <a:solidFill>
                          <a:schemeClr val="lt1"/>
                        </a:solidFill>
                      </a:endParaRPr>
                    </a:p>
                  </a:txBody>
                  <a:tcPr marT="91425" marB="91425" marR="91425" marL="91425">
                    <a:solidFill>
                      <a:srgbClr val="CC0000"/>
                    </a:solidFill>
                  </a:tcPr>
                </a:tc>
              </a:tr>
              <a:tr h="291750">
                <a:tc>
                  <a:txBody>
                    <a:bodyPr/>
                    <a:lstStyle/>
                    <a:p>
                      <a:pPr indent="0" lvl="0" marL="0" rtl="0" algn="l">
                        <a:spcBef>
                          <a:spcPts val="0"/>
                        </a:spcBef>
                        <a:spcAft>
                          <a:spcPts val="0"/>
                        </a:spcAft>
                        <a:buNone/>
                      </a:pPr>
                      <a:r>
                        <a:rPr lang="en" sz="1000"/>
                        <a:t>Review_count</a:t>
                      </a:r>
                      <a:endParaRPr sz="1000"/>
                    </a:p>
                  </a:txBody>
                  <a:tcPr marT="91425" marB="91425" marR="91425" marL="91425"/>
                </a:tc>
                <a:tc>
                  <a:txBody>
                    <a:bodyPr/>
                    <a:lstStyle/>
                    <a:p>
                      <a:pPr indent="0" lvl="0" marL="0" rtl="0" algn="l">
                        <a:spcBef>
                          <a:spcPts val="0"/>
                        </a:spcBef>
                        <a:spcAft>
                          <a:spcPts val="0"/>
                        </a:spcAft>
                        <a:buNone/>
                      </a:pPr>
                      <a:r>
                        <a:rPr lang="en" sz="1000"/>
                        <a:t>Integer</a:t>
                      </a:r>
                      <a:endParaRPr sz="1000"/>
                    </a:p>
                  </a:txBody>
                  <a:tcPr marT="91425" marB="91425" marR="91425" marL="91425"/>
                </a:tc>
                <a:tc>
                  <a:txBody>
                    <a:bodyPr/>
                    <a:lstStyle/>
                    <a:p>
                      <a:pPr indent="0" lvl="0" marL="0" rtl="0" algn="l">
                        <a:spcBef>
                          <a:spcPts val="0"/>
                        </a:spcBef>
                        <a:spcAft>
                          <a:spcPts val="0"/>
                        </a:spcAft>
                        <a:buNone/>
                      </a:pPr>
                      <a:r>
                        <a:rPr lang="en" sz="1000"/>
                        <a:t>Number of reviews users give</a:t>
                      </a:r>
                      <a:endParaRPr sz="1000"/>
                    </a:p>
                  </a:txBody>
                  <a:tcPr marT="91425" marB="91425" marR="91425" marL="91425"/>
                </a:tc>
                <a:tc>
                  <a:txBody>
                    <a:bodyPr/>
                    <a:lstStyle/>
                    <a:p>
                      <a:pPr indent="0" lvl="0" marL="0" rtl="0" algn="l">
                        <a:spcBef>
                          <a:spcPts val="0"/>
                        </a:spcBef>
                        <a:spcAft>
                          <a:spcPts val="0"/>
                        </a:spcAft>
                        <a:buNone/>
                      </a:pPr>
                      <a:r>
                        <a:rPr lang="en" sz="1000"/>
                        <a:t>Used as-is</a:t>
                      </a:r>
                      <a:endParaRPr sz="1000"/>
                    </a:p>
                  </a:txBody>
                  <a:tcPr marT="91425" marB="91425" marR="91425" marL="91425"/>
                </a:tc>
              </a:tr>
              <a:tr h="291750">
                <a:tc>
                  <a:txBody>
                    <a:bodyPr/>
                    <a:lstStyle/>
                    <a:p>
                      <a:pPr indent="0" lvl="0" marL="0" rtl="0" algn="l">
                        <a:spcBef>
                          <a:spcPts val="0"/>
                        </a:spcBef>
                        <a:spcAft>
                          <a:spcPts val="0"/>
                        </a:spcAft>
                        <a:buNone/>
                      </a:pPr>
                      <a:r>
                        <a:rPr lang="en" sz="1000"/>
                        <a:t>Average_stars</a:t>
                      </a:r>
                      <a:endParaRPr sz="1000"/>
                    </a:p>
                  </a:txBody>
                  <a:tcPr marT="91425" marB="91425" marR="91425" marL="91425"/>
                </a:tc>
                <a:tc>
                  <a:txBody>
                    <a:bodyPr/>
                    <a:lstStyle/>
                    <a:p>
                      <a:pPr indent="0" lvl="0" marL="0" rtl="0" algn="l">
                        <a:spcBef>
                          <a:spcPts val="0"/>
                        </a:spcBef>
                        <a:spcAft>
                          <a:spcPts val="0"/>
                        </a:spcAft>
                        <a:buNone/>
                      </a:pPr>
                      <a:r>
                        <a:rPr lang="en" sz="1000"/>
                        <a:t>Float</a:t>
                      </a:r>
                      <a:endParaRPr sz="1000"/>
                    </a:p>
                  </a:txBody>
                  <a:tcPr marT="91425" marB="91425" marR="91425" marL="91425"/>
                </a:tc>
                <a:tc>
                  <a:txBody>
                    <a:bodyPr/>
                    <a:lstStyle/>
                    <a:p>
                      <a:pPr indent="0" lvl="0" marL="0" rtl="0" algn="l">
                        <a:spcBef>
                          <a:spcPts val="0"/>
                        </a:spcBef>
                        <a:spcAft>
                          <a:spcPts val="0"/>
                        </a:spcAft>
                        <a:buNone/>
                      </a:pPr>
                      <a:r>
                        <a:rPr lang="en" sz="1000"/>
                        <a:t>Average rating of all reviews given</a:t>
                      </a:r>
                      <a:endParaRPr sz="1000"/>
                    </a:p>
                  </a:txBody>
                  <a:tcPr marT="91425" marB="91425" marR="91425" marL="91425"/>
                </a:tc>
                <a:tc>
                  <a:txBody>
                    <a:bodyPr/>
                    <a:lstStyle/>
                    <a:p>
                      <a:pPr indent="0" lvl="0" marL="0" rtl="0" algn="l">
                        <a:spcBef>
                          <a:spcPts val="0"/>
                        </a:spcBef>
                        <a:spcAft>
                          <a:spcPts val="0"/>
                        </a:spcAft>
                        <a:buNone/>
                      </a:pPr>
                      <a:r>
                        <a:rPr lang="en" sz="1000"/>
                        <a:t>Used as-is</a:t>
                      </a:r>
                      <a:endParaRPr sz="1000"/>
                    </a:p>
                  </a:txBody>
                  <a:tcPr marT="91425" marB="91425" marR="91425" marL="91425"/>
                </a:tc>
              </a:tr>
              <a:tr h="424375">
                <a:tc>
                  <a:txBody>
                    <a:bodyPr/>
                    <a:lstStyle/>
                    <a:p>
                      <a:pPr indent="0" lvl="0" marL="0" rtl="0" algn="l">
                        <a:spcBef>
                          <a:spcPts val="0"/>
                        </a:spcBef>
                        <a:spcAft>
                          <a:spcPts val="0"/>
                        </a:spcAft>
                        <a:buNone/>
                      </a:pPr>
                      <a:r>
                        <a:rPr lang="en" sz="1000"/>
                        <a:t>Yelping_since</a:t>
                      </a:r>
                      <a:endParaRPr sz="1000"/>
                    </a:p>
                  </a:txBody>
                  <a:tcPr marT="91425" marB="91425" marR="91425" marL="91425"/>
                </a:tc>
                <a:tc>
                  <a:txBody>
                    <a:bodyPr/>
                    <a:lstStyle/>
                    <a:p>
                      <a:pPr indent="0" lvl="0" marL="0" rtl="0" algn="l">
                        <a:spcBef>
                          <a:spcPts val="0"/>
                        </a:spcBef>
                        <a:spcAft>
                          <a:spcPts val="0"/>
                        </a:spcAft>
                        <a:buNone/>
                      </a:pPr>
                      <a:r>
                        <a:rPr lang="en" sz="1000"/>
                        <a:t>String</a:t>
                      </a:r>
                      <a:endParaRPr sz="1000"/>
                    </a:p>
                  </a:txBody>
                  <a:tcPr marT="91425" marB="91425" marR="91425" marL="91425"/>
                </a:tc>
                <a:tc>
                  <a:txBody>
                    <a:bodyPr/>
                    <a:lstStyle/>
                    <a:p>
                      <a:pPr indent="0" lvl="0" marL="0" rtl="0" algn="l">
                        <a:spcBef>
                          <a:spcPts val="0"/>
                        </a:spcBef>
                        <a:spcAft>
                          <a:spcPts val="0"/>
                        </a:spcAft>
                        <a:buNone/>
                      </a:pPr>
                      <a:r>
                        <a:rPr lang="en" sz="1000"/>
                        <a:t>Date in which the user joined Yelp as member</a:t>
                      </a:r>
                      <a:endParaRPr sz="1000"/>
                    </a:p>
                  </a:txBody>
                  <a:tcPr marT="91425" marB="91425" marR="91425" marL="91425"/>
                </a:tc>
                <a:tc>
                  <a:txBody>
                    <a:bodyPr/>
                    <a:lstStyle/>
                    <a:p>
                      <a:pPr indent="0" lvl="0" marL="0" rtl="0" algn="l">
                        <a:spcBef>
                          <a:spcPts val="0"/>
                        </a:spcBef>
                        <a:spcAft>
                          <a:spcPts val="0"/>
                        </a:spcAft>
                        <a:buNone/>
                      </a:pPr>
                      <a:r>
                        <a:rPr lang="en" sz="1000"/>
                        <a:t>Change to timestamp, </a:t>
                      </a:r>
                      <a:r>
                        <a:rPr lang="en" sz="1000">
                          <a:solidFill>
                            <a:schemeClr val="dk1"/>
                          </a:solidFill>
                        </a:rPr>
                        <a:t>used to calculate years_gap (membership duration)</a:t>
                      </a:r>
                      <a:endParaRPr sz="1000"/>
                    </a:p>
                  </a:txBody>
                  <a:tcPr marT="91425" marB="91425" marR="91425" marL="91425"/>
                </a:tc>
              </a:tr>
              <a:tr h="291750">
                <a:tc>
                  <a:txBody>
                    <a:bodyPr/>
                    <a:lstStyle/>
                    <a:p>
                      <a:pPr indent="0" lvl="0" marL="0" rtl="0" algn="l">
                        <a:spcBef>
                          <a:spcPts val="0"/>
                        </a:spcBef>
                        <a:spcAft>
                          <a:spcPts val="0"/>
                        </a:spcAft>
                        <a:buNone/>
                      </a:pPr>
                      <a:r>
                        <a:rPr lang="en" sz="1000"/>
                        <a:t>Cool, Funny, Useful</a:t>
                      </a:r>
                      <a:endParaRPr sz="1000"/>
                    </a:p>
                  </a:txBody>
                  <a:tcPr marT="91425" marB="91425" marR="91425" marL="91425"/>
                </a:tc>
                <a:tc>
                  <a:txBody>
                    <a:bodyPr/>
                    <a:lstStyle/>
                    <a:p>
                      <a:pPr indent="0" lvl="0" marL="0" rtl="0" algn="l">
                        <a:spcBef>
                          <a:spcPts val="0"/>
                        </a:spcBef>
                        <a:spcAft>
                          <a:spcPts val="0"/>
                        </a:spcAft>
                        <a:buNone/>
                      </a:pPr>
                      <a:r>
                        <a:rPr lang="en" sz="1000"/>
                        <a:t>Integer</a:t>
                      </a:r>
                      <a:endParaRPr sz="1000"/>
                    </a:p>
                  </a:txBody>
                  <a:tcPr marT="91425" marB="91425" marR="91425" marL="91425"/>
                </a:tc>
                <a:tc>
                  <a:txBody>
                    <a:bodyPr/>
                    <a:lstStyle/>
                    <a:p>
                      <a:pPr indent="0" lvl="0" marL="0" rtl="0" algn="l">
                        <a:spcBef>
                          <a:spcPts val="0"/>
                        </a:spcBef>
                        <a:spcAft>
                          <a:spcPts val="0"/>
                        </a:spcAft>
                        <a:buNone/>
                      </a:pPr>
                      <a:r>
                        <a:rPr lang="en" sz="1000"/>
                        <a:t>Number of useful votes/tags sent by the user</a:t>
                      </a:r>
                      <a:endParaRPr sz="1000"/>
                    </a:p>
                  </a:txBody>
                  <a:tcPr marT="91425" marB="91425" marR="91425" marL="91425"/>
                </a:tc>
                <a:tc>
                  <a:txBody>
                    <a:bodyPr/>
                    <a:lstStyle/>
                    <a:p>
                      <a:pPr indent="0" lvl="0" marL="0" rtl="0" algn="l">
                        <a:spcBef>
                          <a:spcPts val="0"/>
                        </a:spcBef>
                        <a:spcAft>
                          <a:spcPts val="0"/>
                        </a:spcAft>
                        <a:buNone/>
                      </a:pPr>
                      <a:r>
                        <a:rPr lang="en" sz="1000"/>
                        <a:t>Used as-is</a:t>
                      </a:r>
                      <a:endParaRPr sz="1000"/>
                    </a:p>
                  </a:txBody>
                  <a:tcPr marT="91425" marB="91425" marR="91425" marL="91425"/>
                </a:tc>
              </a:tr>
              <a:tr h="291750">
                <a:tc>
                  <a:txBody>
                    <a:bodyPr/>
                    <a:lstStyle/>
                    <a:p>
                      <a:pPr indent="0" lvl="0" marL="0" rtl="0" algn="l">
                        <a:spcBef>
                          <a:spcPts val="0"/>
                        </a:spcBef>
                        <a:spcAft>
                          <a:spcPts val="0"/>
                        </a:spcAft>
                        <a:buNone/>
                      </a:pPr>
                      <a:r>
                        <a:rPr lang="en" sz="1000"/>
                        <a:t>Friends</a:t>
                      </a:r>
                      <a:endParaRPr sz="1000"/>
                    </a:p>
                  </a:txBody>
                  <a:tcPr marT="91425" marB="91425" marR="91425" marL="91425"/>
                </a:tc>
                <a:tc>
                  <a:txBody>
                    <a:bodyPr/>
                    <a:lstStyle/>
                    <a:p>
                      <a:pPr indent="0" lvl="0" marL="0" rtl="0" algn="l">
                        <a:spcBef>
                          <a:spcPts val="0"/>
                        </a:spcBef>
                        <a:spcAft>
                          <a:spcPts val="0"/>
                        </a:spcAft>
                        <a:buNone/>
                      </a:pPr>
                      <a:r>
                        <a:rPr lang="en" sz="1000"/>
                        <a:t>Array</a:t>
                      </a:r>
                      <a:endParaRPr sz="1000"/>
                    </a:p>
                  </a:txBody>
                  <a:tcPr marT="91425" marB="91425" marR="91425" marL="91425"/>
                </a:tc>
                <a:tc>
                  <a:txBody>
                    <a:bodyPr/>
                    <a:lstStyle/>
                    <a:p>
                      <a:pPr indent="0" lvl="0" marL="0" rtl="0" algn="l">
                        <a:spcBef>
                          <a:spcPts val="0"/>
                        </a:spcBef>
                        <a:spcAft>
                          <a:spcPts val="0"/>
                        </a:spcAft>
                        <a:buNone/>
                      </a:pPr>
                      <a:r>
                        <a:rPr lang="en" sz="1000"/>
                        <a:t>Array of strings of the user's friend as user_ids</a:t>
                      </a:r>
                      <a:endParaRPr sz="1000"/>
                    </a:p>
                  </a:txBody>
                  <a:tcPr marT="91425" marB="91425" marR="91425" marL="91425"/>
                </a:tc>
                <a:tc>
                  <a:txBody>
                    <a:bodyPr/>
                    <a:lstStyle/>
                    <a:p>
                      <a:pPr indent="0" lvl="0" marL="0" rtl="0" algn="l">
                        <a:spcBef>
                          <a:spcPts val="0"/>
                        </a:spcBef>
                        <a:spcAft>
                          <a:spcPts val="0"/>
                        </a:spcAft>
                        <a:buNone/>
                      </a:pPr>
                      <a:r>
                        <a:rPr lang="en" sz="1000"/>
                        <a:t>Counted as new integer variable</a:t>
                      </a:r>
                      <a:endParaRPr sz="1000"/>
                    </a:p>
                  </a:txBody>
                  <a:tcPr marT="91425" marB="91425" marR="91425" marL="91425"/>
                </a:tc>
              </a:tr>
              <a:tr h="291750">
                <a:tc>
                  <a:txBody>
                    <a:bodyPr/>
                    <a:lstStyle/>
                    <a:p>
                      <a:pPr indent="0" lvl="0" marL="0" rtl="0" algn="l">
                        <a:spcBef>
                          <a:spcPts val="0"/>
                        </a:spcBef>
                        <a:spcAft>
                          <a:spcPts val="0"/>
                        </a:spcAft>
                        <a:buNone/>
                      </a:pPr>
                      <a:r>
                        <a:rPr lang="en" sz="1000"/>
                        <a:t>Elite</a:t>
                      </a:r>
                      <a:endParaRPr sz="1000"/>
                    </a:p>
                  </a:txBody>
                  <a:tcPr marT="91425" marB="91425" marR="91425" marL="91425"/>
                </a:tc>
                <a:tc>
                  <a:txBody>
                    <a:bodyPr/>
                    <a:lstStyle/>
                    <a:p>
                      <a:pPr indent="0" lvl="0" marL="0" rtl="0" algn="l">
                        <a:spcBef>
                          <a:spcPts val="0"/>
                        </a:spcBef>
                        <a:spcAft>
                          <a:spcPts val="0"/>
                        </a:spcAft>
                        <a:buNone/>
                      </a:pPr>
                      <a:r>
                        <a:rPr lang="en" sz="1000"/>
                        <a:t>Array</a:t>
                      </a:r>
                      <a:endParaRPr sz="1000"/>
                    </a:p>
                  </a:txBody>
                  <a:tcPr marT="91425" marB="91425" marR="91425" marL="91425"/>
                </a:tc>
                <a:tc>
                  <a:txBody>
                    <a:bodyPr/>
                    <a:lstStyle/>
                    <a:p>
                      <a:pPr indent="0" lvl="0" marL="0" rtl="0" algn="l">
                        <a:spcBef>
                          <a:spcPts val="0"/>
                        </a:spcBef>
                        <a:spcAft>
                          <a:spcPts val="0"/>
                        </a:spcAft>
                        <a:buNone/>
                      </a:pPr>
                      <a:r>
                        <a:rPr lang="en" sz="1000"/>
                        <a:t>Array of integers, the years the user was elite</a:t>
                      </a:r>
                      <a:endParaRPr sz="1000"/>
                    </a:p>
                  </a:txBody>
                  <a:tcPr marT="91425" marB="91425" marR="91425" marL="91425"/>
                </a:tc>
                <a:tc>
                  <a:txBody>
                    <a:bodyPr/>
                    <a:lstStyle/>
                    <a:p>
                      <a:pPr indent="0" lvl="0" marL="0" rtl="0" algn="l">
                        <a:spcBef>
                          <a:spcPts val="0"/>
                        </a:spcBef>
                        <a:spcAft>
                          <a:spcPts val="0"/>
                        </a:spcAft>
                        <a:buNone/>
                      </a:pPr>
                      <a:r>
                        <a:rPr lang="en" sz="1000"/>
                        <a:t>Counted as new integer variable</a:t>
                      </a:r>
                      <a:endParaRPr sz="1000"/>
                    </a:p>
                  </a:txBody>
                  <a:tcPr marT="91425" marB="91425" marR="91425" marL="91425"/>
                </a:tc>
              </a:tr>
              <a:tr h="291750">
                <a:tc>
                  <a:txBody>
                    <a:bodyPr/>
                    <a:lstStyle/>
                    <a:p>
                      <a:pPr indent="0" lvl="0" marL="0" rtl="0" algn="l">
                        <a:spcBef>
                          <a:spcPts val="0"/>
                        </a:spcBef>
                        <a:spcAft>
                          <a:spcPts val="0"/>
                        </a:spcAft>
                        <a:buNone/>
                      </a:pPr>
                      <a:r>
                        <a:rPr lang="en" sz="1000"/>
                        <a:t>Fans</a:t>
                      </a:r>
                      <a:endParaRPr sz="1000"/>
                    </a:p>
                  </a:txBody>
                  <a:tcPr marT="91425" marB="91425" marR="91425" marL="91425"/>
                </a:tc>
                <a:tc>
                  <a:txBody>
                    <a:bodyPr/>
                    <a:lstStyle/>
                    <a:p>
                      <a:pPr indent="0" lvl="0" marL="0" rtl="0" algn="l">
                        <a:spcBef>
                          <a:spcPts val="0"/>
                        </a:spcBef>
                        <a:spcAft>
                          <a:spcPts val="0"/>
                        </a:spcAft>
                        <a:buNone/>
                      </a:pPr>
                      <a:r>
                        <a:rPr lang="en" sz="1000"/>
                        <a:t>Integer</a:t>
                      </a:r>
                      <a:endParaRPr sz="1000"/>
                    </a:p>
                  </a:txBody>
                  <a:tcPr marT="91425" marB="91425" marR="91425" marL="91425"/>
                </a:tc>
                <a:tc>
                  <a:txBody>
                    <a:bodyPr/>
                    <a:lstStyle/>
                    <a:p>
                      <a:pPr indent="0" lvl="0" marL="0" rtl="0" algn="l">
                        <a:spcBef>
                          <a:spcPts val="0"/>
                        </a:spcBef>
                        <a:spcAft>
                          <a:spcPts val="0"/>
                        </a:spcAft>
                        <a:buNone/>
                      </a:pPr>
                      <a:r>
                        <a:rPr lang="en" sz="1000"/>
                        <a:t>Number of fans the user has</a:t>
                      </a:r>
                      <a:endParaRPr sz="1000"/>
                    </a:p>
                  </a:txBody>
                  <a:tcPr marT="91425" marB="91425" marR="91425" marL="91425"/>
                </a:tc>
                <a:tc>
                  <a:txBody>
                    <a:bodyPr/>
                    <a:lstStyle/>
                    <a:p>
                      <a:pPr indent="0" lvl="0" marL="0" rtl="0" algn="l">
                        <a:spcBef>
                          <a:spcPts val="0"/>
                        </a:spcBef>
                        <a:spcAft>
                          <a:spcPts val="0"/>
                        </a:spcAft>
                        <a:buNone/>
                      </a:pPr>
                      <a:r>
                        <a:rPr lang="en" sz="1000"/>
                        <a:t>Used as-is</a:t>
                      </a:r>
                      <a:endParaRPr sz="1000"/>
                    </a:p>
                  </a:txBody>
                  <a:tcPr marT="91425" marB="91425" marR="91425" marL="91425"/>
                </a:tc>
              </a:tr>
              <a:tr h="363125">
                <a:tc>
                  <a:txBody>
                    <a:bodyPr/>
                    <a:lstStyle/>
                    <a:p>
                      <a:pPr indent="0" lvl="0" marL="0" rtl="0" algn="l">
                        <a:spcBef>
                          <a:spcPts val="0"/>
                        </a:spcBef>
                        <a:spcAft>
                          <a:spcPts val="0"/>
                        </a:spcAft>
                        <a:buNone/>
                      </a:pPr>
                      <a:r>
                        <a:rPr lang="en" sz="1000">
                          <a:solidFill>
                            <a:schemeClr val="dk1"/>
                          </a:solidFill>
                        </a:rPr>
                        <a:t>11 compliment types columns</a:t>
                      </a:r>
                      <a:endParaRPr sz="1000"/>
                    </a:p>
                  </a:txBody>
                  <a:tcPr marT="91425" marB="91425" marR="91425" marL="91425"/>
                </a:tc>
                <a:tc>
                  <a:txBody>
                    <a:bodyPr/>
                    <a:lstStyle/>
                    <a:p>
                      <a:pPr indent="0" lvl="0" marL="0" rtl="0" algn="l">
                        <a:spcBef>
                          <a:spcPts val="0"/>
                        </a:spcBef>
                        <a:spcAft>
                          <a:spcPts val="0"/>
                        </a:spcAft>
                        <a:buNone/>
                      </a:pPr>
                      <a:r>
                        <a:rPr lang="en" sz="1000"/>
                        <a:t>Integer</a:t>
                      </a:r>
                      <a:endParaRPr sz="1000"/>
                    </a:p>
                  </a:txBody>
                  <a:tcPr marT="91425" marB="91425" marR="91425" marL="91425"/>
                </a:tc>
                <a:tc>
                  <a:txBody>
                    <a:bodyPr/>
                    <a:lstStyle/>
                    <a:p>
                      <a:pPr indent="0" lvl="0" marL="0" rtl="0" algn="l">
                        <a:spcBef>
                          <a:spcPts val="0"/>
                        </a:spcBef>
                        <a:spcAft>
                          <a:spcPts val="0"/>
                        </a:spcAft>
                        <a:buNone/>
                      </a:pPr>
                      <a:r>
                        <a:rPr lang="en" sz="1000"/>
                        <a:t>Number of multiple types of compliments received by user</a:t>
                      </a:r>
                      <a:endParaRPr sz="1000"/>
                    </a:p>
                  </a:txBody>
                  <a:tcPr marT="91425" marB="91425" marR="91425" marL="91425"/>
                </a:tc>
                <a:tc>
                  <a:txBody>
                    <a:bodyPr/>
                    <a:lstStyle/>
                    <a:p>
                      <a:pPr indent="0" lvl="0" marL="0" rtl="0" algn="l">
                        <a:spcBef>
                          <a:spcPts val="0"/>
                        </a:spcBef>
                        <a:spcAft>
                          <a:spcPts val="0"/>
                        </a:spcAft>
                        <a:buNone/>
                      </a:pPr>
                      <a:r>
                        <a:rPr lang="en" sz="1000"/>
                        <a:t>Sum up as new integer variable</a:t>
                      </a:r>
                      <a:endParaRPr sz="1000"/>
                    </a:p>
                  </a:txBody>
                  <a:tcPr marT="91425" marB="91425" marR="91425" marL="91425"/>
                </a:tc>
              </a:tr>
            </a:tbl>
          </a:graphicData>
        </a:graphic>
      </p:graphicFrame>
      <p:graphicFrame>
        <p:nvGraphicFramePr>
          <p:cNvPr id="205" name="Google Shape;205;p21"/>
          <p:cNvGraphicFramePr/>
          <p:nvPr/>
        </p:nvGraphicFramePr>
        <p:xfrm>
          <a:off x="265850" y="4245481"/>
          <a:ext cx="3000000" cy="3000000"/>
        </p:xfrm>
        <a:graphic>
          <a:graphicData uri="http://schemas.openxmlformats.org/drawingml/2006/table">
            <a:tbl>
              <a:tblPr>
                <a:noFill/>
                <a:tableStyleId>{91CC8A5A-9830-407A-AC3A-175AD4E66F5B}</a:tableStyleId>
              </a:tblPr>
              <a:tblGrid>
                <a:gridCol w="1887350"/>
                <a:gridCol w="639075"/>
                <a:gridCol w="3493975"/>
                <a:gridCol w="2453700"/>
              </a:tblGrid>
              <a:tr h="196800">
                <a:tc>
                  <a:txBody>
                    <a:bodyPr/>
                    <a:lstStyle/>
                    <a:p>
                      <a:pPr indent="0" lvl="0" marL="0" rtl="0" algn="ctr">
                        <a:spcBef>
                          <a:spcPts val="0"/>
                        </a:spcBef>
                        <a:spcAft>
                          <a:spcPts val="0"/>
                        </a:spcAft>
                        <a:buNone/>
                      </a:pPr>
                      <a:r>
                        <a:rPr b="1" lang="en" sz="1000">
                          <a:solidFill>
                            <a:schemeClr val="lt1"/>
                          </a:solidFill>
                        </a:rPr>
                        <a:t>Variable</a:t>
                      </a:r>
                      <a:endParaRPr b="1" sz="10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000">
                          <a:solidFill>
                            <a:schemeClr val="lt1"/>
                          </a:solidFill>
                        </a:rPr>
                        <a:t>Type</a:t>
                      </a:r>
                      <a:endParaRPr b="1" sz="10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000">
                          <a:solidFill>
                            <a:schemeClr val="lt1"/>
                          </a:solidFill>
                        </a:rPr>
                        <a:t>Description</a:t>
                      </a:r>
                      <a:endParaRPr b="1" sz="1000">
                        <a:solidFill>
                          <a:schemeClr val="lt1"/>
                        </a:solidFill>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sz="1000">
                          <a:solidFill>
                            <a:schemeClr val="lt1"/>
                          </a:solidFill>
                        </a:rPr>
                        <a:t>Treatment</a:t>
                      </a:r>
                      <a:endParaRPr b="1" sz="1000">
                        <a:solidFill>
                          <a:schemeClr val="lt1"/>
                        </a:solidFill>
                      </a:endParaRPr>
                    </a:p>
                  </a:txBody>
                  <a:tcPr marT="91425" marB="91425" marR="91425" marL="91425">
                    <a:solidFill>
                      <a:srgbClr val="CC0000"/>
                    </a:solidFill>
                  </a:tcPr>
                </a:tc>
              </a:tr>
              <a:tr h="196800">
                <a:tc>
                  <a:txBody>
                    <a:bodyPr/>
                    <a:lstStyle/>
                    <a:p>
                      <a:pPr indent="0" lvl="0" marL="0" rtl="0" algn="l">
                        <a:spcBef>
                          <a:spcPts val="0"/>
                        </a:spcBef>
                        <a:spcAft>
                          <a:spcPts val="0"/>
                        </a:spcAft>
                        <a:buNone/>
                      </a:pPr>
                      <a:r>
                        <a:rPr lang="en" sz="1000"/>
                        <a:t>Date</a:t>
                      </a:r>
                      <a:endParaRPr sz="1000"/>
                    </a:p>
                  </a:txBody>
                  <a:tcPr marT="91425" marB="91425" marR="91425" marL="91425"/>
                </a:tc>
                <a:tc>
                  <a:txBody>
                    <a:bodyPr/>
                    <a:lstStyle/>
                    <a:p>
                      <a:pPr indent="0" lvl="0" marL="0" rtl="0" algn="l">
                        <a:spcBef>
                          <a:spcPts val="0"/>
                        </a:spcBef>
                        <a:spcAft>
                          <a:spcPts val="0"/>
                        </a:spcAft>
                        <a:buNone/>
                      </a:pPr>
                      <a:r>
                        <a:rPr lang="en" sz="1000"/>
                        <a:t>String</a:t>
                      </a:r>
                      <a:endParaRPr sz="1000"/>
                    </a:p>
                  </a:txBody>
                  <a:tcPr marT="91425" marB="91425" marR="91425" marL="91425"/>
                </a:tc>
                <a:tc>
                  <a:txBody>
                    <a:bodyPr/>
                    <a:lstStyle/>
                    <a:p>
                      <a:pPr indent="0" lvl="0" marL="0" rtl="0" algn="l">
                        <a:spcBef>
                          <a:spcPts val="0"/>
                        </a:spcBef>
                        <a:spcAft>
                          <a:spcPts val="0"/>
                        </a:spcAft>
                        <a:buNone/>
                      </a:pPr>
                      <a:r>
                        <a:rPr lang="en" sz="1000"/>
                        <a:t>Comma-separated list of timestamps for each check-in</a:t>
                      </a:r>
                      <a:endParaRPr sz="1000"/>
                    </a:p>
                  </a:txBody>
                  <a:tcPr marT="91425" marB="91425" marR="91425" marL="91425"/>
                </a:tc>
                <a:tc>
                  <a:txBody>
                    <a:bodyPr/>
                    <a:lstStyle/>
                    <a:p>
                      <a:pPr indent="0" lvl="0" marL="0" rtl="0" algn="l">
                        <a:spcBef>
                          <a:spcPts val="0"/>
                        </a:spcBef>
                        <a:spcAft>
                          <a:spcPts val="0"/>
                        </a:spcAft>
                        <a:buNone/>
                      </a:pPr>
                      <a:r>
                        <a:rPr lang="en" sz="1000"/>
                        <a:t>Explode, c</a:t>
                      </a:r>
                      <a:r>
                        <a:rPr lang="en" sz="1000"/>
                        <a:t>hange to timestamp</a:t>
                      </a:r>
                      <a:endParaRPr sz="1000"/>
                    </a:p>
                  </a:txBody>
                  <a:tcPr marT="91425" marB="91425" marR="91425" marL="91425"/>
                </a:tc>
              </a:tr>
            </a:tbl>
          </a:graphicData>
        </a:graphic>
      </p:graphicFrame>
      <p:sp>
        <p:nvSpPr>
          <p:cNvPr id="206" name="Google Shape;206;p21"/>
          <p:cNvSpPr txBox="1"/>
          <p:nvPr/>
        </p:nvSpPr>
        <p:spPr>
          <a:xfrm rot="-5401668">
            <a:off x="-468112" y="2346750"/>
            <a:ext cx="1236600" cy="2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rPr>
              <a:t>Users</a:t>
            </a:r>
            <a:r>
              <a:rPr b="1" lang="en" sz="1000">
                <a:solidFill>
                  <a:schemeClr val="dk1"/>
                </a:solidFill>
              </a:rPr>
              <a:t> Table</a:t>
            </a:r>
            <a:endParaRPr b="1" sz="1000">
              <a:solidFill>
                <a:schemeClr val="dk1"/>
              </a:solidFill>
            </a:endParaRPr>
          </a:p>
        </p:txBody>
      </p:sp>
      <p:sp>
        <p:nvSpPr>
          <p:cNvPr id="207" name="Google Shape;207;p21"/>
          <p:cNvSpPr txBox="1"/>
          <p:nvPr/>
        </p:nvSpPr>
        <p:spPr>
          <a:xfrm rot="-5401258">
            <a:off x="-259602" y="4467150"/>
            <a:ext cx="819900" cy="2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rPr>
              <a:t>Checkin</a:t>
            </a:r>
            <a:endParaRPr b="1"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